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374" r:id="rId2"/>
    <p:sldId id="377" r:id="rId3"/>
    <p:sldId id="286" r:id="rId4"/>
    <p:sldId id="285" r:id="rId5"/>
    <p:sldId id="287" r:id="rId6"/>
    <p:sldId id="256" r:id="rId7"/>
    <p:sldId id="257" r:id="rId8"/>
    <p:sldId id="258" r:id="rId9"/>
    <p:sldId id="270" r:id="rId10"/>
    <p:sldId id="269" r:id="rId11"/>
    <p:sldId id="259" r:id="rId12"/>
    <p:sldId id="260" r:id="rId13"/>
    <p:sldId id="261" r:id="rId14"/>
    <p:sldId id="369" r:id="rId15"/>
    <p:sldId id="322" r:id="rId16"/>
    <p:sldId id="323" r:id="rId17"/>
    <p:sldId id="347" r:id="rId18"/>
    <p:sldId id="342" r:id="rId19"/>
    <p:sldId id="344" r:id="rId20"/>
    <p:sldId id="370" r:id="rId21"/>
    <p:sldId id="297" r:id="rId22"/>
    <p:sldId id="299" r:id="rId23"/>
    <p:sldId id="301" r:id="rId24"/>
    <p:sldId id="298" r:id="rId25"/>
    <p:sldId id="367" r:id="rId26"/>
    <p:sldId id="368" r:id="rId27"/>
    <p:sldId id="262" r:id="rId28"/>
    <p:sldId id="263" r:id="rId29"/>
    <p:sldId id="371" r:id="rId30"/>
    <p:sldId id="324" r:id="rId31"/>
    <p:sldId id="326" r:id="rId32"/>
    <p:sldId id="327" r:id="rId33"/>
    <p:sldId id="372" r:id="rId34"/>
    <p:sldId id="302" r:id="rId35"/>
    <p:sldId id="328" r:id="rId36"/>
    <p:sldId id="375" r:id="rId37"/>
    <p:sldId id="376" r:id="rId38"/>
    <p:sldId id="378" r:id="rId39"/>
    <p:sldId id="379" r:id="rId40"/>
    <p:sldId id="306" r:id="rId41"/>
    <p:sldId id="325" r:id="rId42"/>
    <p:sldId id="314" r:id="rId43"/>
    <p:sldId id="373" r:id="rId44"/>
    <p:sldId id="315" r:id="rId45"/>
    <p:sldId id="320" r:id="rId46"/>
    <p:sldId id="321" r:id="rId47"/>
    <p:sldId id="318" r:id="rId48"/>
    <p:sldId id="316" r:id="rId49"/>
    <p:sldId id="319" r:id="rId50"/>
    <p:sldId id="317" r:id="rId51"/>
    <p:sldId id="359" r:id="rId52"/>
    <p:sldId id="264" r:id="rId53"/>
    <p:sldId id="358" r:id="rId54"/>
    <p:sldId id="357" r:id="rId55"/>
    <p:sldId id="265" r:id="rId56"/>
    <p:sldId id="266" r:id="rId57"/>
    <p:sldId id="294" r:id="rId58"/>
    <p:sldId id="295" r:id="rId59"/>
    <p:sldId id="355" r:id="rId60"/>
    <p:sldId id="351" r:id="rId61"/>
    <p:sldId id="348" r:id="rId62"/>
    <p:sldId id="350" r:id="rId63"/>
    <p:sldId id="352" r:id="rId64"/>
    <p:sldId id="363" r:id="rId65"/>
    <p:sldId id="360" r:id="rId66"/>
    <p:sldId id="365" r:id="rId67"/>
    <p:sldId id="364" r:id="rId68"/>
    <p:sldId id="361" r:id="rId69"/>
    <p:sldId id="380" r:id="rId70"/>
    <p:sldId id="381" r:id="rId71"/>
    <p:sldId id="354" r:id="rId72"/>
    <p:sldId id="278" r:id="rId73"/>
    <p:sldId id="290" r:id="rId74"/>
    <p:sldId id="279" r:id="rId75"/>
    <p:sldId id="280" r:id="rId76"/>
    <p:sldId id="291" r:id="rId77"/>
    <p:sldId id="292" r:id="rId78"/>
    <p:sldId id="281" r:id="rId79"/>
    <p:sldId id="282" r:id="rId80"/>
    <p:sldId id="293" r:id="rId81"/>
    <p:sldId id="353" r:id="rId82"/>
    <p:sldId id="346" r:id="rId83"/>
    <p:sldId id="356" r:id="rId84"/>
    <p:sldId id="283" r:id="rId85"/>
    <p:sldId id="284" r:id="rId86"/>
    <p:sldId id="332" r:id="rId87"/>
    <p:sldId id="333" r:id="rId88"/>
    <p:sldId id="334" r:id="rId89"/>
    <p:sldId id="335" r:id="rId90"/>
    <p:sldId id="336" r:id="rId91"/>
    <p:sldId id="337" r:id="rId92"/>
    <p:sldId id="267" r:id="rId93"/>
    <p:sldId id="268" r:id="rId94"/>
    <p:sldId id="271" r:id="rId95"/>
    <p:sldId id="272" r:id="rId96"/>
    <p:sldId id="340" r:id="rId97"/>
    <p:sldId id="341" r:id="rId98"/>
    <p:sldId id="338" r:id="rId99"/>
    <p:sldId id="339" r:id="rId100"/>
    <p:sldId id="288" r:id="rId101"/>
    <p:sldId id="289" r:id="rId102"/>
    <p:sldId id="296" r:id="rId103"/>
    <p:sldId id="366" r:id="rId104"/>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6" autoAdjust="0"/>
    <p:restoredTop sz="94622" autoAdjust="0"/>
  </p:normalViewPr>
  <p:slideViewPr>
    <p:cSldViewPr>
      <p:cViewPr varScale="1">
        <p:scale>
          <a:sx n="86" d="100"/>
          <a:sy n="86" d="100"/>
        </p:scale>
        <p:origin x="-1350"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22"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2975E1-3965-4F0A-8CF8-70F73BFD3428}" type="datetimeFigureOut">
              <a:rPr lang="pl-PL" smtClean="0"/>
              <a:pPr/>
              <a:t>2021-11-18</a:t>
            </a:fld>
            <a:endParaRPr lang="pl-PL" dirty="0"/>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A50E5-FD3D-420A-815C-450C69D8E3C1}" type="slidenum">
              <a:rPr lang="pl-PL" smtClean="0"/>
              <a:pPr/>
              <a:t>‹#›</a:t>
            </a:fld>
            <a:endParaRPr lang="pl-PL" dirty="0"/>
          </a:p>
        </p:txBody>
      </p:sp>
    </p:spTree>
    <p:extLst>
      <p:ext uri="{BB962C8B-B14F-4D97-AF65-F5344CB8AC3E}">
        <p14:creationId xmlns:p14="http://schemas.microsoft.com/office/powerpoint/2010/main" xmlns="" val="2744018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1007091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14365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2675933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30541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1291586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1057732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259101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548142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338055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1037534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780B860-E189-4329-B23E-AA3886BAC603}" type="datetimeFigureOut">
              <a:rPr lang="pl-PL" smtClean="0"/>
              <a:pPr/>
              <a:t>2021-11-18</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72893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80B860-E189-4329-B23E-AA3886BAC603}" type="datetimeFigureOut">
              <a:rPr lang="pl-PL" smtClean="0"/>
              <a:pPr/>
              <a:t>2021-11-18</a:t>
            </a:fld>
            <a:endParaRPr lang="pl-PL" dirty="0"/>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4D517-BBC5-4A88-9AEE-70B6384E55E9}" type="slidenum">
              <a:rPr lang="pl-PL" smtClean="0"/>
              <a:pPr/>
              <a:t>‹#›</a:t>
            </a:fld>
            <a:endParaRPr lang="pl-PL" dirty="0"/>
          </a:p>
        </p:txBody>
      </p:sp>
    </p:spTree>
    <p:extLst>
      <p:ext uri="{BB962C8B-B14F-4D97-AF65-F5344CB8AC3E}">
        <p14:creationId xmlns:p14="http://schemas.microsoft.com/office/powerpoint/2010/main" xmlns="" val="3085566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pl.wikipedia.org/wiki/Rz%C4%85d_J%C4%99drzeja_Moraczewskiego"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a:bodyPr>
          <a:lstStyle/>
          <a:p>
            <a:r>
              <a:rPr lang="pl-PL" b="1" dirty="0" smtClean="0"/>
              <a:t>Prezentacja Od rozbiorów do wolności. </a:t>
            </a:r>
            <a:endParaRPr lang="pl-PL" b="1" dirty="0"/>
          </a:p>
        </p:txBody>
      </p:sp>
      <p:sp>
        <p:nvSpPr>
          <p:cNvPr id="3" name="Podtytuł 2"/>
          <p:cNvSpPr>
            <a:spLocks noGrp="1"/>
          </p:cNvSpPr>
          <p:nvPr>
            <p:ph type="subTitle" idx="1"/>
          </p:nvPr>
        </p:nvSpPr>
        <p:spPr/>
        <p:txBody>
          <a:bodyPr/>
          <a:lstStyle/>
          <a:p>
            <a:endParaRPr lang="pl-PL" dirty="0"/>
          </a:p>
        </p:txBody>
      </p:sp>
    </p:spTree>
    <p:extLst>
      <p:ext uri="{BB962C8B-B14F-4D97-AF65-F5344CB8AC3E}">
        <p14:creationId xmlns:p14="http://schemas.microsoft.com/office/powerpoint/2010/main" xmlns="" val="1754019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fontScale="90000"/>
          </a:bodyPr>
          <a:lstStyle/>
          <a:p>
            <a:r>
              <a:rPr lang="pl-PL" b="1" dirty="0" smtClean="0"/>
              <a:t>Droga Polaków od upadku ich państwa do odzyskania niepodległości </a:t>
            </a:r>
            <a:r>
              <a:rPr lang="pl-PL" b="1" dirty="0" smtClean="0"/>
              <a:t>oraz </a:t>
            </a:r>
            <a:r>
              <a:rPr lang="pl-PL" b="1" dirty="0" smtClean="0"/>
              <a:t>ukształtowania się granic II Rzeczpospolitej Polski</a:t>
            </a:r>
            <a:endParaRPr lang="pl-PL" b="1" dirty="0"/>
          </a:p>
        </p:txBody>
      </p:sp>
      <p:sp>
        <p:nvSpPr>
          <p:cNvPr id="3" name="Podtytuł 2"/>
          <p:cNvSpPr>
            <a:spLocks noGrp="1"/>
          </p:cNvSpPr>
          <p:nvPr>
            <p:ph type="subTitle" idx="1"/>
          </p:nvPr>
        </p:nvSpPr>
        <p:spPr/>
        <p:txBody>
          <a:bodyPr/>
          <a:lstStyle/>
          <a:p>
            <a:endParaRPr lang="pl-PL"/>
          </a:p>
        </p:txBody>
      </p:sp>
    </p:spTree>
    <p:extLst>
      <p:ext uri="{BB962C8B-B14F-4D97-AF65-F5344CB8AC3E}">
        <p14:creationId xmlns:p14="http://schemas.microsoft.com/office/powerpoint/2010/main" xmlns="" val="1420140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500043"/>
            <a:ext cx="7772400" cy="785817"/>
          </a:xfrm>
        </p:spPr>
        <p:txBody>
          <a:bodyPr>
            <a:normAutofit fontScale="90000"/>
          </a:bodyPr>
          <a:lstStyle/>
          <a:p>
            <a:r>
              <a:rPr lang="pl-PL" b="1" dirty="0" smtClean="0"/>
              <a:t>Rozbiory Polski w XVIII wieku. Upadek Polski w 1795 roku</a:t>
            </a:r>
            <a:r>
              <a:rPr lang="pl-PL" dirty="0" smtClean="0"/>
              <a:t/>
            </a:r>
            <a:br>
              <a:rPr lang="pl-PL" dirty="0" smtClean="0"/>
            </a:br>
            <a:endParaRPr lang="pl-PL" dirty="0"/>
          </a:p>
        </p:txBody>
      </p:sp>
      <p:sp>
        <p:nvSpPr>
          <p:cNvPr id="3" name="Podtytuł 2"/>
          <p:cNvSpPr>
            <a:spLocks noGrp="1"/>
          </p:cNvSpPr>
          <p:nvPr>
            <p:ph type="subTitle" idx="1"/>
          </p:nvPr>
        </p:nvSpPr>
        <p:spPr/>
        <p:txBody>
          <a:bodyPr/>
          <a:lstStyle/>
          <a:p>
            <a:endParaRPr lang="pl-PL"/>
          </a:p>
        </p:txBody>
      </p:sp>
      <p:pic>
        <p:nvPicPr>
          <p:cNvPr id="4" name="Obraz 3" descr="rozbiory-polski.jpg"/>
          <p:cNvPicPr>
            <a:picLocks noChangeAspect="1"/>
          </p:cNvPicPr>
          <p:nvPr/>
        </p:nvPicPr>
        <p:blipFill>
          <a:blip r:embed="rId2" cstate="print"/>
          <a:stretch>
            <a:fillRect/>
          </a:stretch>
        </p:blipFill>
        <p:spPr>
          <a:xfrm>
            <a:off x="2143108" y="1285860"/>
            <a:ext cx="4929222" cy="483350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5" name="Obraz 4" descr="I+rozbi%C3%B3r+Polski+szkic.jpeg"/>
          <p:cNvPicPr>
            <a:picLocks noChangeAspect="1"/>
          </p:cNvPicPr>
          <p:nvPr/>
        </p:nvPicPr>
        <p:blipFill>
          <a:blip r:embed="rId2" cstate="print"/>
          <a:stretch>
            <a:fillRect/>
          </a:stretch>
        </p:blipFill>
        <p:spPr>
          <a:xfrm>
            <a:off x="357158" y="785794"/>
            <a:ext cx="8515330" cy="469108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maxresdefault.jpg"/>
          <p:cNvPicPr>
            <a:picLocks noGrp="1" noChangeAspect="1"/>
          </p:cNvPicPr>
          <p:nvPr>
            <p:ph idx="1"/>
          </p:nvPr>
        </p:nvPicPr>
        <p:blipFill>
          <a:blip r:embed="rId2" cstate="print"/>
          <a:stretch>
            <a:fillRect/>
          </a:stretch>
        </p:blipFill>
        <p:spPr>
          <a:xfrm>
            <a:off x="428596" y="1071546"/>
            <a:ext cx="8046156" cy="4525963"/>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descr="800px-Partitions_of_Poland.png"/>
          <p:cNvPicPr>
            <a:picLocks noChangeAspect="1"/>
          </p:cNvPicPr>
          <p:nvPr/>
        </p:nvPicPr>
        <p:blipFill>
          <a:blip r:embed="rId2" cstate="print"/>
          <a:stretch>
            <a:fillRect/>
          </a:stretch>
        </p:blipFill>
        <p:spPr>
          <a:xfrm>
            <a:off x="642910" y="214290"/>
            <a:ext cx="7621064" cy="597300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
            </a:r>
            <a:br>
              <a:rPr lang="pl-PL" b="1" dirty="0" smtClean="0"/>
            </a:br>
            <a:r>
              <a:rPr lang="pl-PL" b="1" dirty="0" smtClean="0"/>
              <a:t/>
            </a:r>
            <a:br>
              <a:rPr lang="pl-PL" b="1" dirty="0" smtClean="0"/>
            </a:br>
            <a:r>
              <a:rPr lang="pl-PL" b="1" dirty="0" smtClean="0"/>
              <a:t>Walki Polaków u boku Napoleona I.</a:t>
            </a:r>
            <a:br>
              <a:rPr lang="pl-PL" b="1" dirty="0" smtClean="0"/>
            </a:br>
            <a:r>
              <a:rPr lang="pl-PL" b="1" dirty="0" smtClean="0"/>
              <a:t>Powstanie ,,Mazurka Dąbrowskiego”.</a:t>
            </a:r>
            <a:br>
              <a:rPr lang="pl-PL" b="1" dirty="0" smtClean="0"/>
            </a:br>
            <a:r>
              <a:rPr lang="pl-PL" b="1" dirty="0" smtClean="0"/>
              <a:t>Utworzenie Księstwa Warszawskiego w 1807 roku.</a:t>
            </a:r>
            <a:endParaRPr lang="pl-PL" b="1" dirty="0"/>
          </a:p>
        </p:txBody>
      </p:sp>
      <p:pic>
        <p:nvPicPr>
          <p:cNvPr id="4" name="Symbol zastępczy zawartości 3" descr="1200px-David_-_Napoleon_crossing_the_Alps_-_Malmaison2.jpg"/>
          <p:cNvPicPr>
            <a:picLocks noGrp="1" noChangeAspect="1"/>
          </p:cNvPicPr>
          <p:nvPr>
            <p:ph idx="1"/>
          </p:nvPr>
        </p:nvPicPr>
        <p:blipFill>
          <a:blip r:embed="rId2" cstate="print"/>
          <a:stretch>
            <a:fillRect/>
          </a:stretch>
        </p:blipFill>
        <p:spPr>
          <a:xfrm>
            <a:off x="2928926" y="2714620"/>
            <a:ext cx="3143377" cy="3829681"/>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endParaRPr lang="pl-PL" b="1" dirty="0"/>
          </a:p>
        </p:txBody>
      </p:sp>
      <p:pic>
        <p:nvPicPr>
          <p:cNvPr id="4" name="Symbol zastępczy zawartości 3" descr="800px-Duchy_of_Warsaw_1809-1815.PNG"/>
          <p:cNvPicPr>
            <a:picLocks noGrp="1" noChangeAspect="1"/>
          </p:cNvPicPr>
          <p:nvPr>
            <p:ph idx="1"/>
          </p:nvPr>
        </p:nvPicPr>
        <p:blipFill>
          <a:blip r:embed="rId2" cstate="print"/>
          <a:stretch>
            <a:fillRect/>
          </a:stretch>
        </p:blipFill>
        <p:spPr>
          <a:xfrm>
            <a:off x="2214546" y="857232"/>
            <a:ext cx="4472242" cy="443311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Klęska Napoleona. Kongres wiedeński. Utworzenie Królestwa Polskiego w 1815 roku</a:t>
            </a:r>
            <a:endParaRPr lang="pl-PL" dirty="0"/>
          </a:p>
        </p:txBody>
      </p:sp>
      <p:pic>
        <p:nvPicPr>
          <p:cNvPr id="4" name="Symbol zastępczy zawartości 3" descr="napoleons_retreat_from_moscow640.jpeg"/>
          <p:cNvPicPr>
            <a:picLocks noGrp="1" noChangeAspect="1"/>
          </p:cNvPicPr>
          <p:nvPr>
            <p:ph idx="1"/>
          </p:nvPr>
        </p:nvPicPr>
        <p:blipFill>
          <a:blip r:embed="rId2" cstate="print"/>
          <a:stretch>
            <a:fillRect/>
          </a:stretch>
        </p:blipFill>
        <p:spPr>
          <a:xfrm>
            <a:off x="285720" y="2571744"/>
            <a:ext cx="8539619" cy="3643337"/>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retreat-the-retreat-from-russia.jpg"/>
          <p:cNvPicPr>
            <a:picLocks noGrp="1" noChangeAspect="1"/>
          </p:cNvPicPr>
          <p:nvPr>
            <p:ph idx="1"/>
          </p:nvPr>
        </p:nvPicPr>
        <p:blipFill>
          <a:blip r:embed="rId2" cstate="print"/>
          <a:stretch>
            <a:fillRect/>
          </a:stretch>
        </p:blipFill>
        <p:spPr>
          <a:xfrm>
            <a:off x="1643042" y="857232"/>
            <a:ext cx="6150665" cy="4379273"/>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Congress_Poland_in_1815.PNG"/>
          <p:cNvPicPr>
            <a:picLocks noGrp="1" noChangeAspect="1"/>
          </p:cNvPicPr>
          <p:nvPr>
            <p:ph idx="1"/>
          </p:nvPr>
        </p:nvPicPr>
        <p:blipFill>
          <a:blip r:embed="rId2" cstate="print"/>
          <a:stretch>
            <a:fillRect/>
          </a:stretch>
        </p:blipFill>
        <p:spPr>
          <a:xfrm>
            <a:off x="1928794" y="500042"/>
            <a:ext cx="5640462" cy="5591307"/>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Powstanie listopadowe w 1830 i 1831 roku.</a:t>
            </a:r>
            <a:endParaRPr lang="pl-PL" b="1" dirty="0"/>
          </a:p>
        </p:txBody>
      </p:sp>
      <p:pic>
        <p:nvPicPr>
          <p:cNvPr id="4" name="Symbol zastępczy zawartości 3" descr="Starcie_belwederczykow_z_kirasjerami_rosyjskimi_na_moscie_w_Lazienkach.png"/>
          <p:cNvPicPr>
            <a:picLocks noGrp="1" noChangeAspect="1"/>
          </p:cNvPicPr>
          <p:nvPr>
            <p:ph idx="1"/>
          </p:nvPr>
        </p:nvPicPr>
        <p:blipFill>
          <a:blip r:embed="rId2" cstate="print"/>
          <a:stretch>
            <a:fillRect/>
          </a:stretch>
        </p:blipFill>
        <p:spPr>
          <a:xfrm>
            <a:off x="2143108" y="1684127"/>
            <a:ext cx="6241353" cy="4548384"/>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800px-Wojciech_Kossak_-_Olszynka_Grochowska.jpg"/>
          <p:cNvPicPr>
            <a:picLocks noGrp="1" noChangeAspect="1"/>
          </p:cNvPicPr>
          <p:nvPr>
            <p:ph idx="1"/>
          </p:nvPr>
        </p:nvPicPr>
        <p:blipFill>
          <a:blip r:embed="rId2" cstate="print"/>
          <a:stretch>
            <a:fillRect/>
          </a:stretch>
        </p:blipFill>
        <p:spPr>
          <a:xfrm>
            <a:off x="500034" y="428604"/>
            <a:ext cx="8289015" cy="5398221"/>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Dowódcy powstania listopadowego</a:t>
            </a:r>
            <a:endParaRPr lang="pl-PL" b="1" dirty="0"/>
          </a:p>
        </p:txBody>
      </p:sp>
    </p:spTree>
    <p:extLst>
      <p:ext uri="{BB962C8B-B14F-4D97-AF65-F5344CB8AC3E}">
        <p14:creationId xmlns:p14="http://schemas.microsoft.com/office/powerpoint/2010/main" xmlns="" val="2196830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Józef Chłopicki</a:t>
            </a:r>
            <a:endParaRPr lang="pl-PL" b="1" dirty="0"/>
          </a:p>
        </p:txBody>
      </p:sp>
      <p:pic>
        <p:nvPicPr>
          <p:cNvPr id="4" name="Symbol zastępczy zawartości 3" descr="210px-Józef_Chłopicki_1.PNG"/>
          <p:cNvPicPr>
            <a:picLocks noGrp="1" noChangeAspect="1"/>
          </p:cNvPicPr>
          <p:nvPr>
            <p:ph idx="1"/>
          </p:nvPr>
        </p:nvPicPr>
        <p:blipFill>
          <a:blip r:embed="rId2" cstate="print"/>
          <a:stretch>
            <a:fillRect/>
          </a:stretch>
        </p:blipFill>
        <p:spPr>
          <a:xfrm>
            <a:off x="2214546" y="1495521"/>
            <a:ext cx="4429156" cy="5061894"/>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Jan Skrzynecki</a:t>
            </a:r>
            <a:endParaRPr lang="pl-PL" b="1" dirty="0"/>
          </a:p>
        </p:txBody>
      </p:sp>
      <p:pic>
        <p:nvPicPr>
          <p:cNvPr id="4" name="Symbol zastępczy zawartości 3" descr="175px-Jan_Zygmunt_Skrzynecki.png"/>
          <p:cNvPicPr>
            <a:picLocks noGrp="1" noChangeAspect="1"/>
          </p:cNvPicPr>
          <p:nvPr>
            <p:ph idx="1"/>
          </p:nvPr>
        </p:nvPicPr>
        <p:blipFill>
          <a:blip r:embed="rId2" cstate="print"/>
          <a:stretch>
            <a:fillRect/>
          </a:stretch>
        </p:blipFill>
        <p:spPr>
          <a:xfrm>
            <a:off x="2714612" y="1285860"/>
            <a:ext cx="3571900" cy="4898602"/>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Jan Krukowiecki</a:t>
            </a:r>
            <a:endParaRPr lang="pl-PL" b="1" dirty="0"/>
          </a:p>
        </p:txBody>
      </p:sp>
      <p:pic>
        <p:nvPicPr>
          <p:cNvPr id="4" name="Symbol zastępczy zawartości 3" descr="220px-Jan_Krukowiecki.jpg"/>
          <p:cNvPicPr>
            <a:picLocks noGrp="1" noChangeAspect="1"/>
          </p:cNvPicPr>
          <p:nvPr>
            <p:ph idx="1"/>
          </p:nvPr>
        </p:nvPicPr>
        <p:blipFill>
          <a:blip r:embed="rId2" cstate="print"/>
          <a:stretch>
            <a:fillRect/>
          </a:stretch>
        </p:blipFill>
        <p:spPr>
          <a:xfrm>
            <a:off x="2500298" y="1714488"/>
            <a:ext cx="3968768" cy="4528003"/>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Maciej Rybiński</a:t>
            </a:r>
            <a:endParaRPr lang="pl-PL" b="1" dirty="0"/>
          </a:p>
        </p:txBody>
      </p:sp>
      <p:sp>
        <p:nvSpPr>
          <p:cNvPr id="3" name="Symbol zastępczy zawartości 2"/>
          <p:cNvSpPr>
            <a:spLocks noGrp="1"/>
          </p:cNvSpPr>
          <p:nvPr>
            <p:ph idx="1"/>
          </p:nvPr>
        </p:nvSpPr>
        <p:spPr/>
        <p:txBody>
          <a:bodyPr/>
          <a:lstStyle/>
          <a:p>
            <a:endParaRPr lang="pl-PL"/>
          </a:p>
        </p:txBody>
      </p:sp>
      <p:pic>
        <p:nvPicPr>
          <p:cNvPr id="4" name="Symbol zastępczy zawartości 3" descr="199px-Maciej_Rybiński.PNG"/>
          <p:cNvPicPr>
            <a:picLocks noChangeAspect="1"/>
          </p:cNvPicPr>
          <p:nvPr/>
        </p:nvPicPr>
        <p:blipFill>
          <a:blip r:embed="rId2" cstate="print"/>
          <a:stretch>
            <a:fillRect/>
          </a:stretch>
        </p:blipFill>
        <p:spPr>
          <a:xfrm>
            <a:off x="2571736" y="1857364"/>
            <a:ext cx="3613251" cy="435769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Wielka Emigracja po powstaniu listopadowym. </a:t>
            </a:r>
            <a:endParaRPr lang="pl-PL" b="1" dirty="0"/>
          </a:p>
        </p:txBody>
      </p:sp>
      <p:pic>
        <p:nvPicPr>
          <p:cNvPr id="6" name="Symbol zastępczy zawartości 5" descr="220px-MWP_1830_Le_réfugié_polonais.jpg"/>
          <p:cNvPicPr>
            <a:picLocks noGrp="1" noChangeAspect="1"/>
          </p:cNvPicPr>
          <p:nvPr>
            <p:ph idx="1"/>
          </p:nvPr>
        </p:nvPicPr>
        <p:blipFill>
          <a:blip r:embed="rId2" cstate="print"/>
          <a:stretch>
            <a:fillRect/>
          </a:stretch>
        </p:blipFill>
        <p:spPr>
          <a:xfrm>
            <a:off x="2843808" y="1844824"/>
            <a:ext cx="3367276" cy="4086648"/>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Artyście tworzący na emigracji</a:t>
            </a:r>
            <a:endParaRPr lang="pl-PL" b="1" dirty="0"/>
          </a:p>
        </p:txBody>
      </p:sp>
    </p:spTree>
    <p:extLst>
      <p:ext uri="{BB962C8B-B14F-4D97-AF65-F5344CB8AC3E}">
        <p14:creationId xmlns:p14="http://schemas.microsoft.com/office/powerpoint/2010/main" xmlns="" val="2301666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Fryderyk Chopin</a:t>
            </a:r>
            <a:endParaRPr lang="pl-PL" b="1" dirty="0"/>
          </a:p>
        </p:txBody>
      </p:sp>
      <p:pic>
        <p:nvPicPr>
          <p:cNvPr id="4" name="Symbol zastępczy zawartości 3" descr="418px-Frederic_Chopin_photo.jpeg"/>
          <p:cNvPicPr>
            <a:picLocks noGrp="1" noChangeAspect="1"/>
          </p:cNvPicPr>
          <p:nvPr>
            <p:ph idx="1"/>
          </p:nvPr>
        </p:nvPicPr>
        <p:blipFill>
          <a:blip r:embed="rId2" cstate="print"/>
          <a:stretch>
            <a:fillRect/>
          </a:stretch>
        </p:blipFill>
        <p:spPr>
          <a:xfrm>
            <a:off x="2928926" y="1428736"/>
            <a:ext cx="3185166" cy="4572008"/>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Adam Mickiewicz</a:t>
            </a:r>
            <a:endParaRPr lang="pl-PL" b="1" dirty="0"/>
          </a:p>
        </p:txBody>
      </p:sp>
      <p:pic>
        <p:nvPicPr>
          <p:cNvPr id="4" name="Symbol zastępczy zawartości 3" descr="Adam_Mickiewicz_by_Jan_Mieczkowski.jpg"/>
          <p:cNvPicPr>
            <a:picLocks noGrp="1" noChangeAspect="1"/>
          </p:cNvPicPr>
          <p:nvPr>
            <p:ph idx="1"/>
          </p:nvPr>
        </p:nvPicPr>
        <p:blipFill>
          <a:blip r:embed="rId2" cstate="print"/>
          <a:stretch>
            <a:fillRect/>
          </a:stretch>
        </p:blipFill>
        <p:spPr>
          <a:xfrm>
            <a:off x="3214678" y="1428736"/>
            <a:ext cx="2492992" cy="3993695"/>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Juliusz Słowacki</a:t>
            </a:r>
            <a:endParaRPr lang="pl-PL" b="1" dirty="0"/>
          </a:p>
        </p:txBody>
      </p:sp>
      <p:pic>
        <p:nvPicPr>
          <p:cNvPr id="4" name="Symbol zastępczy zawartości 3" descr="Juliusz_Słowacki_1.PNG"/>
          <p:cNvPicPr>
            <a:picLocks noGrp="1" noChangeAspect="1"/>
          </p:cNvPicPr>
          <p:nvPr>
            <p:ph idx="1"/>
          </p:nvPr>
        </p:nvPicPr>
        <p:blipFill>
          <a:blip r:embed="rId2" cstate="print"/>
          <a:stretch>
            <a:fillRect/>
          </a:stretch>
        </p:blipFill>
        <p:spPr>
          <a:xfrm>
            <a:off x="2357422" y="1785926"/>
            <a:ext cx="4143404" cy="457955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Cyprian Kamil Norwid</a:t>
            </a:r>
            <a:endParaRPr lang="pl-PL" b="1" dirty="0"/>
          </a:p>
        </p:txBody>
      </p:sp>
      <p:pic>
        <p:nvPicPr>
          <p:cNvPr id="4" name="Symbol zastępczy zawartości 3" descr="norwid cyprian portret 1_6247935.jpg"/>
          <p:cNvPicPr>
            <a:picLocks noGrp="1" noChangeAspect="1"/>
          </p:cNvPicPr>
          <p:nvPr>
            <p:ph idx="1"/>
          </p:nvPr>
        </p:nvPicPr>
        <p:blipFill>
          <a:blip r:embed="rId2" cstate="print"/>
          <a:stretch>
            <a:fillRect/>
          </a:stretch>
        </p:blipFill>
        <p:spPr>
          <a:xfrm>
            <a:off x="2214546" y="2000240"/>
            <a:ext cx="4734854" cy="4525963"/>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Powstanie krakowskie w 1846 roku.</a:t>
            </a:r>
            <a:endParaRPr lang="pl-PL" b="1" dirty="0"/>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91680" y="1628801"/>
            <a:ext cx="5892970" cy="4370618"/>
          </a:xfrm>
        </p:spPr>
      </p:pic>
    </p:spTree>
    <p:extLst>
      <p:ext uri="{BB962C8B-B14F-4D97-AF65-F5344CB8AC3E}">
        <p14:creationId xmlns:p14="http://schemas.microsoft.com/office/powerpoint/2010/main" xmlns="" val="3894029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Rabacja w Galicji w 1846 roku.</a:t>
            </a:r>
            <a:endParaRPr lang="pl-PL" b="1" dirty="0"/>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051720" y="1340768"/>
            <a:ext cx="5775006" cy="4475631"/>
          </a:xfrm>
        </p:spPr>
      </p:pic>
    </p:spTree>
    <p:extLst>
      <p:ext uri="{BB962C8B-B14F-4D97-AF65-F5344CB8AC3E}">
        <p14:creationId xmlns:p14="http://schemas.microsoft.com/office/powerpoint/2010/main" xmlns="" val="2118903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642194"/>
          </a:xfrm>
        </p:spPr>
        <p:txBody>
          <a:bodyPr>
            <a:normAutofit/>
          </a:bodyPr>
          <a:lstStyle/>
          <a:p>
            <a:r>
              <a:rPr lang="pl-PL" b="1" dirty="0" smtClean="0"/>
              <a:t>Powstanie styczniowe w 1863 roku oraz 1864 roku.</a:t>
            </a:r>
            <a:endParaRPr lang="pl-PL" b="1" dirty="0"/>
          </a:p>
        </p:txBody>
      </p:sp>
      <p:pic>
        <p:nvPicPr>
          <p:cNvPr id="4" name="Symbol zastępczy zawartości 3" descr="Tadeusz_Ajdukiewicz_Scena_z_powstania_styczniowego_1875.PNG"/>
          <p:cNvPicPr>
            <a:picLocks noGrp="1" noChangeAspect="1"/>
          </p:cNvPicPr>
          <p:nvPr>
            <p:ph idx="1"/>
          </p:nvPr>
        </p:nvPicPr>
        <p:blipFill>
          <a:blip r:embed="rId2" cstate="print"/>
          <a:stretch>
            <a:fillRect/>
          </a:stretch>
        </p:blipFill>
        <p:spPr>
          <a:xfrm>
            <a:off x="928662" y="2500306"/>
            <a:ext cx="7525072" cy="35719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Polonia_Bitwa.jpg"/>
          <p:cNvPicPr>
            <a:picLocks noGrp="1" noChangeAspect="1"/>
          </p:cNvPicPr>
          <p:nvPr>
            <p:ph idx="1"/>
          </p:nvPr>
        </p:nvPicPr>
        <p:blipFill>
          <a:blip r:embed="rId2" cstate="print"/>
          <a:stretch>
            <a:fillRect/>
          </a:stretch>
        </p:blipFill>
        <p:spPr>
          <a:xfrm>
            <a:off x="1928794" y="1000108"/>
            <a:ext cx="5656823" cy="4362825"/>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Dowódcy powstania styczniowego.</a:t>
            </a:r>
            <a:endParaRPr lang="pl-PL" b="1" dirty="0"/>
          </a:p>
        </p:txBody>
      </p:sp>
      <p:sp>
        <p:nvSpPr>
          <p:cNvPr id="3" name="Symbol zastępczy zawartości 2"/>
          <p:cNvSpPr>
            <a:spLocks noGrp="1"/>
          </p:cNvSpPr>
          <p:nvPr>
            <p:ph idx="1"/>
          </p:nvPr>
        </p:nvSpPr>
        <p:spPr/>
        <p:txBody>
          <a:bodyPr/>
          <a:lstStyle/>
          <a:p>
            <a:endParaRPr lang="pl-PL"/>
          </a:p>
        </p:txBody>
      </p:sp>
    </p:spTree>
    <p:extLst>
      <p:ext uri="{BB962C8B-B14F-4D97-AF65-F5344CB8AC3E}">
        <p14:creationId xmlns:p14="http://schemas.microsoft.com/office/powerpoint/2010/main" xmlns="" val="3547287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Romuald Traugutt</a:t>
            </a:r>
            <a:endParaRPr lang="pl-PL" b="1" dirty="0"/>
          </a:p>
        </p:txBody>
      </p:sp>
      <p:pic>
        <p:nvPicPr>
          <p:cNvPr id="4" name="Symbol zastępczy zawartości 3" descr="traugutt2.jpg"/>
          <p:cNvPicPr>
            <a:picLocks noGrp="1" noChangeAspect="1"/>
          </p:cNvPicPr>
          <p:nvPr>
            <p:ph idx="1"/>
          </p:nvPr>
        </p:nvPicPr>
        <p:blipFill>
          <a:blip r:embed="rId2" cstate="print"/>
          <a:stretch>
            <a:fillRect/>
          </a:stretch>
        </p:blipFill>
        <p:spPr>
          <a:xfrm>
            <a:off x="2571736" y="1500174"/>
            <a:ext cx="4286268" cy="5000646"/>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Ludwik Mierosławski</a:t>
            </a:r>
            <a:endParaRPr lang="pl-PL" b="1" dirty="0"/>
          </a:p>
        </p:txBody>
      </p:sp>
      <p:pic>
        <p:nvPicPr>
          <p:cNvPr id="4" name="Symbol zastępczy zawartości 3" descr="236px-Ludwik_Mierosławski.PNG"/>
          <p:cNvPicPr>
            <a:picLocks noGrp="1" noChangeAspect="1"/>
          </p:cNvPicPr>
          <p:nvPr>
            <p:ph idx="1"/>
          </p:nvPr>
        </p:nvPicPr>
        <p:blipFill>
          <a:blip r:embed="rId2" cstate="print"/>
          <a:stretch>
            <a:fillRect/>
          </a:stretch>
        </p:blipFill>
        <p:spPr>
          <a:xfrm>
            <a:off x="1857356" y="1571612"/>
            <a:ext cx="4786346" cy="4867472"/>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Marian Langiewicz</a:t>
            </a:r>
            <a:endParaRPr lang="pl-PL" b="1" dirty="0"/>
          </a:p>
        </p:txBody>
      </p:sp>
      <p:pic>
        <p:nvPicPr>
          <p:cNvPr id="4" name="Symbol zastępczy zawartości 3" descr="320px-Marian_Langiewicz.PNG"/>
          <p:cNvPicPr>
            <a:picLocks noGrp="1" noChangeAspect="1"/>
          </p:cNvPicPr>
          <p:nvPr>
            <p:ph idx="1"/>
          </p:nvPr>
        </p:nvPicPr>
        <p:blipFill>
          <a:blip r:embed="rId2" cstate="print"/>
          <a:stretch>
            <a:fillRect/>
          </a:stretch>
        </p:blipFill>
        <p:spPr>
          <a:xfrm>
            <a:off x="2928926" y="1589625"/>
            <a:ext cx="3000396" cy="4885019"/>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
            </a:r>
            <a:br>
              <a:rPr lang="pl-PL" dirty="0" smtClean="0"/>
            </a:br>
            <a:r>
              <a:rPr lang="pl-PL" dirty="0"/>
              <a:t/>
            </a:r>
            <a:br>
              <a:rPr lang="pl-PL" dirty="0"/>
            </a:br>
            <a:r>
              <a:rPr lang="pl-PL" dirty="0" smtClean="0"/>
              <a:t/>
            </a:r>
            <a:br>
              <a:rPr lang="pl-PL" dirty="0" smtClean="0"/>
            </a:br>
            <a:r>
              <a:rPr lang="pl-PL" b="1" dirty="0" smtClean="0"/>
              <a:t>Artyści polscy tworzący po upadku powstania styczniowego. W swoich dziełach często przedstawiali wielkie chwile w historii Polski.</a:t>
            </a:r>
            <a:endParaRPr lang="pl-PL" b="1" dirty="0"/>
          </a:p>
        </p:txBody>
      </p:sp>
    </p:spTree>
    <p:extLst>
      <p:ext uri="{BB962C8B-B14F-4D97-AF65-F5344CB8AC3E}">
        <p14:creationId xmlns:p14="http://schemas.microsoft.com/office/powerpoint/2010/main" xmlns="" val="886050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Henryk Sienkiewicz</a:t>
            </a:r>
            <a:endParaRPr lang="pl-PL" b="1" dirty="0"/>
          </a:p>
        </p:txBody>
      </p:sp>
      <p:pic>
        <p:nvPicPr>
          <p:cNvPr id="4" name="Symbol zastępczy zawartości 3" descr="Henryk_Sienkiewicz.PNG"/>
          <p:cNvPicPr>
            <a:picLocks noGrp="1" noChangeAspect="1"/>
          </p:cNvPicPr>
          <p:nvPr>
            <p:ph idx="1"/>
          </p:nvPr>
        </p:nvPicPr>
        <p:blipFill>
          <a:blip r:embed="rId2" cstate="print"/>
          <a:stretch>
            <a:fillRect/>
          </a:stretch>
        </p:blipFill>
        <p:spPr>
          <a:xfrm>
            <a:off x="2571736" y="1554748"/>
            <a:ext cx="3929089" cy="4702366"/>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Eliza Orzeszkowa</a:t>
            </a:r>
            <a:endParaRPr lang="pl-PL" b="1" dirty="0"/>
          </a:p>
        </p:txBody>
      </p:sp>
      <p:pic>
        <p:nvPicPr>
          <p:cNvPr id="4" name="Symbol zastępczy zawartości 3" descr="220px-Orzeszkowa1900.jpg"/>
          <p:cNvPicPr>
            <a:picLocks noGrp="1" noChangeAspect="1"/>
          </p:cNvPicPr>
          <p:nvPr>
            <p:ph idx="1"/>
          </p:nvPr>
        </p:nvPicPr>
        <p:blipFill>
          <a:blip r:embed="rId2" cstate="print"/>
          <a:stretch>
            <a:fillRect/>
          </a:stretch>
        </p:blipFill>
        <p:spPr>
          <a:xfrm>
            <a:off x="2643174" y="1928802"/>
            <a:ext cx="3405204" cy="4086245"/>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764704"/>
            <a:ext cx="7772400" cy="864095"/>
          </a:xfrm>
        </p:spPr>
        <p:txBody>
          <a:bodyPr/>
          <a:lstStyle/>
          <a:p>
            <a:r>
              <a:rPr lang="pl-PL" b="1" dirty="0" smtClean="0"/>
              <a:t>Bolesław Prus</a:t>
            </a:r>
            <a:endParaRPr lang="pl-PL" b="1" dirty="0"/>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987824" y="1988840"/>
            <a:ext cx="2815211" cy="3830563"/>
          </a:xfrm>
          <a:prstGeom prst="rect">
            <a:avLst/>
          </a:prstGeom>
        </p:spPr>
      </p:pic>
    </p:spTree>
    <p:extLst>
      <p:ext uri="{BB962C8B-B14F-4D97-AF65-F5344CB8AC3E}">
        <p14:creationId xmlns:p14="http://schemas.microsoft.com/office/powerpoint/2010/main" xmlns="" val="31730595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548681"/>
            <a:ext cx="7772400" cy="2016223"/>
          </a:xfrm>
        </p:spPr>
        <p:txBody>
          <a:bodyPr/>
          <a:lstStyle/>
          <a:p>
            <a:r>
              <a:rPr lang="pl-PL" b="1" dirty="0" smtClean="0"/>
              <a:t>Władysław Reymont</a:t>
            </a:r>
            <a:endParaRPr lang="pl-PL" b="1" dirty="0"/>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03848" y="2132856"/>
            <a:ext cx="2808312" cy="3997715"/>
          </a:xfrm>
          <a:prstGeom prst="rect">
            <a:avLst/>
          </a:prstGeom>
        </p:spPr>
      </p:pic>
    </p:spTree>
    <p:extLst>
      <p:ext uri="{BB962C8B-B14F-4D97-AF65-F5344CB8AC3E}">
        <p14:creationId xmlns:p14="http://schemas.microsoft.com/office/powerpoint/2010/main" xmlns="" val="2197833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476673"/>
            <a:ext cx="7772400" cy="2016223"/>
          </a:xfrm>
        </p:spPr>
        <p:txBody>
          <a:bodyPr/>
          <a:lstStyle/>
          <a:p>
            <a:r>
              <a:rPr lang="pl-PL" b="1" dirty="0" smtClean="0"/>
              <a:t>Stanisław Wyspiański</a:t>
            </a:r>
            <a:endParaRPr lang="pl-PL" b="1" dirty="0"/>
          </a:p>
        </p:txBody>
      </p:sp>
      <p:sp>
        <p:nvSpPr>
          <p:cNvPr id="3" name="Podtytuł 2"/>
          <p:cNvSpPr>
            <a:spLocks noGrp="1"/>
          </p:cNvSpPr>
          <p:nvPr>
            <p:ph type="subTitle" idx="1"/>
          </p:nvPr>
        </p:nvSpPr>
        <p:spPr/>
        <p:txBody>
          <a:bodyPr/>
          <a:lstStyle/>
          <a:p>
            <a:endParaRPr lang="pl-PL"/>
          </a:p>
        </p:txBody>
      </p:sp>
      <p:pic>
        <p:nvPicPr>
          <p:cNvPr id="4" name="Obraz 3" descr="Stanisław_Wyspiański3.png"/>
          <p:cNvPicPr>
            <a:picLocks noChangeAspect="1"/>
          </p:cNvPicPr>
          <p:nvPr/>
        </p:nvPicPr>
        <p:blipFill>
          <a:blip r:embed="rId2" cstate="print"/>
          <a:stretch>
            <a:fillRect/>
          </a:stretch>
        </p:blipFill>
        <p:spPr>
          <a:xfrm>
            <a:off x="2987824" y="1916832"/>
            <a:ext cx="3196944" cy="4581128"/>
          </a:xfrm>
          <a:prstGeom prst="rect">
            <a:avLst/>
          </a:prstGeom>
        </p:spPr>
      </p:pic>
    </p:spTree>
    <p:extLst>
      <p:ext uri="{BB962C8B-B14F-4D97-AF65-F5344CB8AC3E}">
        <p14:creationId xmlns:p14="http://schemas.microsoft.com/office/powerpoint/2010/main" xmlns="" val="2268415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476673"/>
            <a:ext cx="7772400" cy="2088231"/>
          </a:xfrm>
        </p:spPr>
        <p:txBody>
          <a:bodyPr/>
          <a:lstStyle/>
          <a:p>
            <a:r>
              <a:rPr lang="pl-PL" b="1" dirty="0" smtClean="0"/>
              <a:t>Stefan Żeromski</a:t>
            </a:r>
            <a:endParaRPr lang="pl-PL" b="1" dirty="0"/>
          </a:p>
        </p:txBody>
      </p:sp>
      <p:sp>
        <p:nvSpPr>
          <p:cNvPr id="3" name="Podtytuł 2"/>
          <p:cNvSpPr>
            <a:spLocks noGrp="1"/>
          </p:cNvSpPr>
          <p:nvPr>
            <p:ph type="subTitle" idx="1"/>
          </p:nvPr>
        </p:nvSpPr>
        <p:spPr/>
        <p:txBody>
          <a:bodyPr/>
          <a:lstStyle/>
          <a:p>
            <a:endParaRPr lang="pl-PL"/>
          </a:p>
        </p:txBody>
      </p:sp>
      <p:pic>
        <p:nvPicPr>
          <p:cNvPr id="4" name="Obraz 3" descr="stefan-zeromski.jpg"/>
          <p:cNvPicPr>
            <a:picLocks noChangeAspect="1"/>
          </p:cNvPicPr>
          <p:nvPr/>
        </p:nvPicPr>
        <p:blipFill>
          <a:blip r:embed="rId2" cstate="print"/>
          <a:stretch>
            <a:fillRect/>
          </a:stretch>
        </p:blipFill>
        <p:spPr>
          <a:xfrm>
            <a:off x="3131840" y="1916832"/>
            <a:ext cx="2972244" cy="4653136"/>
          </a:xfrm>
          <a:prstGeom prst="rect">
            <a:avLst/>
          </a:prstGeom>
        </p:spPr>
      </p:pic>
    </p:spTree>
    <p:extLst>
      <p:ext uri="{BB962C8B-B14F-4D97-AF65-F5344CB8AC3E}">
        <p14:creationId xmlns:p14="http://schemas.microsoft.com/office/powerpoint/2010/main" xmlns="" val="471281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Wojciech Kossak</a:t>
            </a:r>
            <a:endParaRPr lang="pl-PL" b="1" dirty="0"/>
          </a:p>
        </p:txBody>
      </p:sp>
      <p:pic>
        <p:nvPicPr>
          <p:cNvPr id="4" name="Symbol zastępczy zawartości 3" descr="163px-Kossak_Portret_własny_z_paletą.jpg"/>
          <p:cNvPicPr>
            <a:picLocks noGrp="1" noChangeAspect="1"/>
          </p:cNvPicPr>
          <p:nvPr>
            <p:ph idx="1"/>
          </p:nvPr>
        </p:nvPicPr>
        <p:blipFill>
          <a:blip r:embed="rId2" cstate="print"/>
          <a:stretch>
            <a:fillRect/>
          </a:stretch>
        </p:blipFill>
        <p:spPr>
          <a:xfrm>
            <a:off x="2928926" y="1714488"/>
            <a:ext cx="2919427" cy="4298543"/>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Maksymilian Gierymski</a:t>
            </a:r>
            <a:endParaRPr lang="pl-PL" b="1" dirty="0"/>
          </a:p>
        </p:txBody>
      </p:sp>
      <p:pic>
        <p:nvPicPr>
          <p:cNvPr id="4" name="Symbol zastępczy zawartości 3" descr="Witkiewicz-Maksymilian_Gierymski.jpg"/>
          <p:cNvPicPr>
            <a:picLocks noGrp="1" noChangeAspect="1"/>
          </p:cNvPicPr>
          <p:nvPr>
            <p:ph idx="1"/>
          </p:nvPr>
        </p:nvPicPr>
        <p:blipFill>
          <a:blip r:embed="rId2" cstate="print"/>
          <a:stretch>
            <a:fillRect/>
          </a:stretch>
        </p:blipFill>
        <p:spPr>
          <a:xfrm>
            <a:off x="2857488" y="1500174"/>
            <a:ext cx="3500462" cy="5214841"/>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Jan Matejko</a:t>
            </a:r>
            <a:endParaRPr lang="pl-PL" b="1" dirty="0"/>
          </a:p>
        </p:txBody>
      </p:sp>
      <p:pic>
        <p:nvPicPr>
          <p:cNvPr id="4" name="Symbol zastępczy zawartości 3" descr="800px-Matejko_Self-portrait.jpg"/>
          <p:cNvPicPr>
            <a:picLocks noGrp="1" noChangeAspect="1"/>
          </p:cNvPicPr>
          <p:nvPr>
            <p:ph idx="1"/>
          </p:nvPr>
        </p:nvPicPr>
        <p:blipFill>
          <a:blip r:embed="rId2" cstate="print"/>
          <a:stretch>
            <a:fillRect/>
          </a:stretch>
        </p:blipFill>
        <p:spPr>
          <a:xfrm>
            <a:off x="2857488" y="1357298"/>
            <a:ext cx="3446333" cy="5139344"/>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Dzieła Jana Matejki</a:t>
            </a:r>
            <a:endParaRPr lang="pl-PL" dirty="0"/>
          </a:p>
        </p:txBody>
      </p:sp>
      <p:sp>
        <p:nvSpPr>
          <p:cNvPr id="3" name="Symbol zastępczy zawartości 2"/>
          <p:cNvSpPr>
            <a:spLocks noGrp="1"/>
          </p:cNvSpPr>
          <p:nvPr>
            <p:ph idx="1"/>
          </p:nvPr>
        </p:nvSpPr>
        <p:spPr/>
        <p:txBody>
          <a:bodyPr/>
          <a:lstStyle/>
          <a:p>
            <a:endParaRPr lang="pl-PL"/>
          </a:p>
        </p:txBody>
      </p:sp>
    </p:spTree>
    <p:extLst>
      <p:ext uri="{BB962C8B-B14F-4D97-AF65-F5344CB8AC3E}">
        <p14:creationId xmlns:p14="http://schemas.microsoft.com/office/powerpoint/2010/main" xmlns="" val="3000473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Prussian_Homage.jpg"/>
          <p:cNvPicPr>
            <a:picLocks noGrp="1" noChangeAspect="1"/>
          </p:cNvPicPr>
          <p:nvPr>
            <p:ph idx="1"/>
          </p:nvPr>
        </p:nvPicPr>
        <p:blipFill>
          <a:blip r:embed="rId2" cstate="print"/>
          <a:stretch>
            <a:fillRect/>
          </a:stretch>
        </p:blipFill>
        <p:spPr>
          <a:xfrm>
            <a:off x="428596" y="1142984"/>
            <a:ext cx="8229600" cy="4000017"/>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024px-Matejko_Hanging_of_the_Zygmunt_bell.jpg"/>
          <p:cNvPicPr>
            <a:picLocks noGrp="1" noChangeAspect="1"/>
          </p:cNvPicPr>
          <p:nvPr>
            <p:ph idx="1"/>
          </p:nvPr>
        </p:nvPicPr>
        <p:blipFill>
          <a:blip r:embed="rId2" cstate="print"/>
          <a:stretch>
            <a:fillRect/>
          </a:stretch>
        </p:blipFill>
        <p:spPr>
          <a:xfrm>
            <a:off x="428596" y="1071546"/>
            <a:ext cx="8229600" cy="4154984"/>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Carowie_Szujscy_by_Jan_Matejko_18th_century_painting.jpeg"/>
          <p:cNvPicPr>
            <a:picLocks noGrp="1" noChangeAspect="1"/>
          </p:cNvPicPr>
          <p:nvPr>
            <p:ph idx="1"/>
          </p:nvPr>
        </p:nvPicPr>
        <p:blipFill>
          <a:blip r:embed="rId2" cstate="print"/>
          <a:stretch>
            <a:fillRect/>
          </a:stretch>
        </p:blipFill>
        <p:spPr>
          <a:xfrm>
            <a:off x="428596" y="571480"/>
            <a:ext cx="8145764" cy="5536254"/>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024px-King_John_III_Sobieski_Sobieski_sending_Message_of_Victory_to_the_Pope,_after_the_Battle_of_Vienna_111.PNG"/>
          <p:cNvPicPr>
            <a:picLocks noGrp="1" noChangeAspect="1"/>
          </p:cNvPicPr>
          <p:nvPr>
            <p:ph idx="1"/>
          </p:nvPr>
        </p:nvPicPr>
        <p:blipFill>
          <a:blip r:embed="rId2" cstate="print"/>
          <a:stretch>
            <a:fillRect/>
          </a:stretch>
        </p:blipFill>
        <p:spPr>
          <a:xfrm>
            <a:off x="428596" y="1285860"/>
            <a:ext cx="8229600" cy="4106763"/>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024px-Rejtan_at_Sejm_of_1773_by_Jan_Matejko,_1866.png"/>
          <p:cNvPicPr>
            <a:picLocks noGrp="1" noChangeAspect="1"/>
          </p:cNvPicPr>
          <p:nvPr>
            <p:ph idx="1"/>
          </p:nvPr>
        </p:nvPicPr>
        <p:blipFill>
          <a:blip r:embed="rId2" cstate="print"/>
          <a:stretch>
            <a:fillRect/>
          </a:stretch>
        </p:blipFill>
        <p:spPr>
          <a:xfrm>
            <a:off x="928662" y="928670"/>
            <a:ext cx="7496323" cy="4370415"/>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024px-Konstytucja_3_Maja.jpg"/>
          <p:cNvPicPr>
            <a:picLocks noGrp="1" noChangeAspect="1"/>
          </p:cNvPicPr>
          <p:nvPr>
            <p:ph idx="1"/>
          </p:nvPr>
        </p:nvPicPr>
        <p:blipFill>
          <a:blip r:embed="rId2" cstate="print"/>
          <a:stretch>
            <a:fillRect/>
          </a:stretch>
        </p:blipFill>
        <p:spPr>
          <a:xfrm>
            <a:off x="500034" y="1285860"/>
            <a:ext cx="8159483" cy="4525963"/>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024px-Bitwa_pod_Raclawicami.jpg"/>
          <p:cNvPicPr>
            <a:picLocks noGrp="1" noChangeAspect="1"/>
          </p:cNvPicPr>
          <p:nvPr>
            <p:ph idx="1"/>
          </p:nvPr>
        </p:nvPicPr>
        <p:blipFill>
          <a:blip r:embed="rId2" cstate="print"/>
          <a:stretch>
            <a:fillRect/>
          </a:stretch>
        </p:blipFill>
        <p:spPr>
          <a:xfrm>
            <a:off x="571472" y="1285860"/>
            <a:ext cx="8046156" cy="4525963"/>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14346" y="274638"/>
            <a:ext cx="8901146" cy="1143000"/>
          </a:xfrm>
        </p:spPr>
        <p:txBody>
          <a:bodyPr>
            <a:normAutofit fontScale="90000"/>
          </a:bodyPr>
          <a:lstStyle/>
          <a:p>
            <a:r>
              <a:rPr lang="pl-PL" b="1" dirty="0" smtClean="0"/>
              <a:t>Wóz Drzymały – symbol oporu Polaków przeciwko germanizacji w zaborze pruskim</a:t>
            </a:r>
            <a:endParaRPr lang="pl-PL" b="1" dirty="0"/>
          </a:p>
        </p:txBody>
      </p:sp>
      <p:pic>
        <p:nvPicPr>
          <p:cNvPr id="4" name="Symbol zastępczy zawartości 3" descr="800px-Wóz_Drzymały.jpg"/>
          <p:cNvPicPr>
            <a:picLocks noGrp="1" noChangeAspect="1"/>
          </p:cNvPicPr>
          <p:nvPr>
            <p:ph idx="1"/>
          </p:nvPr>
        </p:nvPicPr>
        <p:blipFill>
          <a:blip r:embed="rId2" cstate="print"/>
          <a:stretch>
            <a:fillRect/>
          </a:stretch>
        </p:blipFill>
        <p:spPr>
          <a:xfrm>
            <a:off x="1571605" y="2169672"/>
            <a:ext cx="5808708" cy="4356531"/>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I wojna światowa w latach 1914-1918 Państwa zaborcze stają po przeciwnych stronach.</a:t>
            </a:r>
            <a:endParaRPr lang="pl-PL" b="1" dirty="0"/>
          </a:p>
        </p:txBody>
      </p:sp>
      <p:pic>
        <p:nvPicPr>
          <p:cNvPr id="6" name="Symbol zastępczy zawartości 5" descr="1200px-Schieramenti_WWI.png"/>
          <p:cNvPicPr>
            <a:picLocks noGrp="1" noChangeAspect="1"/>
          </p:cNvPicPr>
          <p:nvPr>
            <p:ph idx="1"/>
          </p:nvPr>
        </p:nvPicPr>
        <p:blipFill>
          <a:blip r:embed="rId2" cstate="print"/>
          <a:stretch>
            <a:fillRect/>
          </a:stretch>
        </p:blipFill>
        <p:spPr>
          <a:xfrm>
            <a:off x="457200" y="1960086"/>
            <a:ext cx="8229600" cy="3806190"/>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I wojna światowa 1914-1918</a:t>
            </a:r>
            <a:endParaRPr lang="pl-PL" b="1" dirty="0"/>
          </a:p>
        </p:txBody>
      </p:sp>
      <p:sp>
        <p:nvSpPr>
          <p:cNvPr id="3" name="Symbol zastępczy zawartości 2"/>
          <p:cNvSpPr>
            <a:spLocks noGrp="1"/>
          </p:cNvSpPr>
          <p:nvPr>
            <p:ph idx="1"/>
          </p:nvPr>
        </p:nvSpPr>
        <p:spPr/>
        <p:txBody>
          <a:bodyPr/>
          <a:lstStyle/>
          <a:p>
            <a:endParaRPr lang="pl-PL"/>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d19i0073.jpg"/>
          <p:cNvPicPr>
            <a:picLocks noGrp="1" noChangeAspect="1"/>
          </p:cNvPicPr>
          <p:nvPr>
            <p:ph idx="1"/>
          </p:nvPr>
        </p:nvPicPr>
        <p:blipFill>
          <a:blip r:embed="rId2" cstate="print"/>
          <a:stretch>
            <a:fillRect/>
          </a:stretch>
        </p:blipFill>
        <p:spPr>
          <a:xfrm>
            <a:off x="1142976" y="1285860"/>
            <a:ext cx="6808301" cy="3935500"/>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German_troops_on_the_Belgian_frontier_HD-SN-99-02292.JPEG"/>
          <p:cNvPicPr>
            <a:picLocks noGrp="1" noChangeAspect="1"/>
          </p:cNvPicPr>
          <p:nvPr>
            <p:ph idx="1"/>
          </p:nvPr>
        </p:nvPicPr>
        <p:blipFill>
          <a:blip r:embed="rId2" cstate="print"/>
          <a:stretch>
            <a:fillRect/>
          </a:stretch>
        </p:blipFill>
        <p:spPr>
          <a:xfrm>
            <a:off x="1357290" y="1285860"/>
            <a:ext cx="6453369" cy="4525963"/>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Rewolucja w Rosji w 1917 roku</a:t>
            </a:r>
            <a:endParaRPr lang="pl-PL" dirty="0"/>
          </a:p>
        </p:txBody>
      </p:sp>
      <p:pic>
        <p:nvPicPr>
          <p:cNvPr id="4" name="Symbol zastępczy zawartości 3" descr="hqdefault.jpg"/>
          <p:cNvPicPr>
            <a:picLocks noGrp="1" noChangeAspect="1"/>
          </p:cNvPicPr>
          <p:nvPr>
            <p:ph idx="1"/>
          </p:nvPr>
        </p:nvPicPr>
        <p:blipFill>
          <a:blip r:embed="rId2" cstate="print"/>
          <a:stretch>
            <a:fillRect/>
          </a:stretch>
        </p:blipFill>
        <p:spPr>
          <a:xfrm>
            <a:off x="1571604" y="1214422"/>
            <a:ext cx="6215106" cy="4661330"/>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Podpisanie aktu kapitulacji przez Cesarstwo Niemieckie dnia 11 listopada 1918 roku. </a:t>
            </a:r>
            <a:endParaRPr lang="pl-PL" b="1" dirty="0"/>
          </a:p>
        </p:txBody>
      </p:sp>
      <p:pic>
        <p:nvPicPr>
          <p:cNvPr id="4" name="Symbol zastępczy zawartości 3" descr="800px-Waffenstillstand_gr.jpg"/>
          <p:cNvPicPr>
            <a:picLocks noGrp="1" noChangeAspect="1"/>
          </p:cNvPicPr>
          <p:nvPr>
            <p:ph idx="1"/>
          </p:nvPr>
        </p:nvPicPr>
        <p:blipFill>
          <a:blip r:embed="rId2" cstate="print"/>
          <a:stretch>
            <a:fillRect/>
          </a:stretch>
        </p:blipFill>
        <p:spPr>
          <a:xfrm>
            <a:off x="2214546" y="2000240"/>
            <a:ext cx="5000541" cy="3406619"/>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Armisticetrain.jpg"/>
          <p:cNvPicPr>
            <a:picLocks noGrp="1" noChangeAspect="1"/>
          </p:cNvPicPr>
          <p:nvPr>
            <p:ph idx="1"/>
          </p:nvPr>
        </p:nvPicPr>
        <p:blipFill>
          <a:blip r:embed="rId2" cstate="print"/>
          <a:stretch>
            <a:fillRect/>
          </a:stretch>
        </p:blipFill>
        <p:spPr>
          <a:xfrm>
            <a:off x="2643174" y="785794"/>
            <a:ext cx="4047984" cy="5340369"/>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
            </a:r>
            <a:br>
              <a:rPr lang="pl-PL" dirty="0" smtClean="0"/>
            </a:br>
            <a:r>
              <a:rPr lang="pl-PL" dirty="0" smtClean="0"/>
              <a:t/>
            </a:r>
            <a:br>
              <a:rPr lang="pl-PL" dirty="0" smtClean="0"/>
            </a:br>
            <a:r>
              <a:rPr lang="pl-PL" dirty="0" smtClean="0"/>
              <a:t/>
            </a:r>
            <a:br>
              <a:rPr lang="pl-PL" dirty="0" smtClean="0"/>
            </a:br>
            <a:r>
              <a:rPr lang="pl-PL" dirty="0" smtClean="0"/>
              <a:t/>
            </a:r>
            <a:br>
              <a:rPr lang="pl-PL" dirty="0" smtClean="0"/>
            </a:br>
            <a:r>
              <a:rPr lang="pl-PL" dirty="0" smtClean="0"/>
              <a:t/>
            </a:r>
            <a:br>
              <a:rPr lang="pl-PL" dirty="0" smtClean="0"/>
            </a:br>
            <a:r>
              <a:rPr lang="pl-PL" dirty="0" smtClean="0"/>
              <a:t/>
            </a:r>
            <a:br>
              <a:rPr lang="pl-PL" dirty="0" smtClean="0"/>
            </a:br>
            <a:r>
              <a:rPr lang="pl-PL" dirty="0" smtClean="0"/>
              <a:t/>
            </a:r>
            <a:br>
              <a:rPr lang="pl-PL" dirty="0" smtClean="0"/>
            </a:br>
            <a:r>
              <a:rPr lang="pl-PL" b="1" u="sng" dirty="0" smtClean="0">
                <a:solidFill>
                  <a:srgbClr val="FF0000"/>
                </a:solidFill>
              </a:rPr>
              <a:t>Ośrodki polskości w 1918 roku:</a:t>
            </a:r>
            <a:r>
              <a:rPr lang="pl-PL" dirty="0" smtClean="0"/>
              <a:t/>
            </a:r>
            <a:br>
              <a:rPr lang="pl-PL" dirty="0" smtClean="0"/>
            </a:br>
            <a:r>
              <a:rPr lang="pl-PL" dirty="0" smtClean="0"/>
              <a:t>-</a:t>
            </a:r>
            <a:r>
              <a:rPr lang="pl-PL" b="1" dirty="0" smtClean="0"/>
              <a:t>Rada Regencyjna</a:t>
            </a:r>
            <a:br>
              <a:rPr lang="pl-PL" b="1" dirty="0" smtClean="0"/>
            </a:br>
            <a:r>
              <a:rPr lang="pl-PL" b="1" dirty="0" smtClean="0"/>
              <a:t>-Polska Komisja Likwidacyjna</a:t>
            </a:r>
            <a:br>
              <a:rPr lang="pl-PL" b="1" dirty="0" smtClean="0"/>
            </a:br>
            <a:r>
              <a:rPr lang="pl-PL" b="1" dirty="0" smtClean="0"/>
              <a:t>-Naczelna Rada Ludowa</a:t>
            </a:r>
            <a:br>
              <a:rPr lang="pl-PL" b="1" dirty="0" smtClean="0"/>
            </a:br>
            <a:r>
              <a:rPr lang="pl-PL" b="1" dirty="0" smtClean="0"/>
              <a:t>-Tymczasowy Rząd Ludowy Republiki Polskiej</a:t>
            </a:r>
            <a:br>
              <a:rPr lang="pl-PL" b="1" dirty="0" smtClean="0"/>
            </a:br>
            <a:r>
              <a:rPr lang="pl-PL" b="1" dirty="0" smtClean="0"/>
              <a:t>-Rada Narodowa Księstwa Cieszyńskiego</a:t>
            </a:r>
            <a:br>
              <a:rPr lang="pl-PL" b="1" dirty="0" smtClean="0"/>
            </a:br>
            <a:r>
              <a:rPr lang="pl-PL" b="1" dirty="0" smtClean="0"/>
              <a:t>-Narodowy Komitet Polski w Paryżu</a:t>
            </a:r>
            <a:endParaRPr lang="pl-PL" b="1" dirty="0"/>
          </a:p>
        </p:txBody>
      </p:sp>
      <p:sp>
        <p:nvSpPr>
          <p:cNvPr id="3" name="Symbol zastępczy zawartości 2"/>
          <p:cNvSpPr>
            <a:spLocks noGrp="1"/>
          </p:cNvSpPr>
          <p:nvPr>
            <p:ph idx="1"/>
          </p:nvPr>
        </p:nvSpPr>
        <p:spPr>
          <a:xfrm>
            <a:off x="457200" y="4714884"/>
            <a:ext cx="6400816" cy="1411279"/>
          </a:xfrm>
        </p:spPr>
        <p:txBody>
          <a:bodyPr/>
          <a:lstStyle/>
          <a:p>
            <a:pPr>
              <a:buNone/>
            </a:pPr>
            <a:endParaRPr lang="pl-PL"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Regencyjna</a:t>
            </a:r>
            <a:endParaRPr lang="pl-PL" dirty="0"/>
          </a:p>
        </p:txBody>
      </p:sp>
      <p:pic>
        <p:nvPicPr>
          <p:cNvPr id="4" name="Symbol zastępczy zawartości 3" descr="800px-Independence_of_Poland.gif"/>
          <p:cNvPicPr>
            <a:picLocks noGrp="1" noChangeAspect="1"/>
          </p:cNvPicPr>
          <p:nvPr>
            <p:ph idx="1"/>
          </p:nvPr>
        </p:nvPicPr>
        <p:blipFill>
          <a:blip r:embed="rId2" cstate="print"/>
          <a:stretch>
            <a:fillRect/>
          </a:stretch>
        </p:blipFill>
        <p:spPr>
          <a:xfrm>
            <a:off x="2971305" y="1600200"/>
            <a:ext cx="3201389" cy="4525963"/>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800px-Regency_Council.jpg"/>
          <p:cNvPicPr>
            <a:picLocks noGrp="1" noChangeAspect="1"/>
          </p:cNvPicPr>
          <p:nvPr>
            <p:ph idx="1"/>
          </p:nvPr>
        </p:nvPicPr>
        <p:blipFill>
          <a:blip r:embed="rId2" cstate="print"/>
          <a:stretch>
            <a:fillRect/>
          </a:stretch>
        </p:blipFill>
        <p:spPr>
          <a:xfrm>
            <a:off x="574690" y="1000108"/>
            <a:ext cx="7156796" cy="5126055"/>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800px-Polish_Regents_1916.jpg"/>
          <p:cNvPicPr>
            <a:picLocks noGrp="1" noChangeAspect="1"/>
          </p:cNvPicPr>
          <p:nvPr>
            <p:ph idx="1"/>
          </p:nvPr>
        </p:nvPicPr>
        <p:blipFill>
          <a:blip r:embed="rId2" cstate="print"/>
          <a:stretch>
            <a:fillRect/>
          </a:stretch>
        </p:blipFill>
        <p:spPr>
          <a:xfrm>
            <a:off x="1000100" y="857232"/>
            <a:ext cx="7386115" cy="4856371"/>
          </a:xfr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800px-The_Royal_Castle,_Warsaw.jpg"/>
          <p:cNvPicPr>
            <a:picLocks noGrp="1" noChangeAspect="1"/>
          </p:cNvPicPr>
          <p:nvPr>
            <p:ph idx="1"/>
          </p:nvPr>
        </p:nvPicPr>
        <p:blipFill>
          <a:blip r:embed="rId2" cstate="print"/>
          <a:stretch>
            <a:fillRect/>
          </a:stretch>
        </p:blipFill>
        <p:spPr>
          <a:xfrm>
            <a:off x="2571736" y="928670"/>
            <a:ext cx="3644582" cy="5243642"/>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Polska Komisja Likwidacyjna</a:t>
            </a:r>
            <a:endParaRPr lang="pl-PL" b="1" dirty="0"/>
          </a:p>
        </p:txBody>
      </p:sp>
      <p:pic>
        <p:nvPicPr>
          <p:cNvPr id="4" name="Symbol zastępczy zawartości 3" descr="krakow3_min_550x439.jpg"/>
          <p:cNvPicPr>
            <a:picLocks noGrp="1" noChangeAspect="1"/>
          </p:cNvPicPr>
          <p:nvPr>
            <p:ph idx="1"/>
          </p:nvPr>
        </p:nvPicPr>
        <p:blipFill>
          <a:blip r:embed="rId2" cstate="print"/>
          <a:stretch>
            <a:fillRect/>
          </a:stretch>
        </p:blipFill>
        <p:spPr>
          <a:xfrm>
            <a:off x="1785918" y="1428736"/>
            <a:ext cx="5619771" cy="4485599"/>
          </a:xfr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Naczelna Rada Ludowa</a:t>
            </a:r>
            <a:endParaRPr lang="pl-PL" b="1" dirty="0"/>
          </a:p>
        </p:txBody>
      </p:sp>
      <p:pic>
        <p:nvPicPr>
          <p:cNvPr id="4" name="Symbol zastępczy zawartości 3" descr="NRL_w_Poznaniu_5.12.1918.jpg"/>
          <p:cNvPicPr>
            <a:picLocks noGrp="1" noChangeAspect="1"/>
          </p:cNvPicPr>
          <p:nvPr>
            <p:ph idx="1"/>
          </p:nvPr>
        </p:nvPicPr>
        <p:blipFill>
          <a:blip r:embed="rId2" cstate="print"/>
          <a:stretch>
            <a:fillRect/>
          </a:stretch>
        </p:blipFill>
        <p:spPr>
          <a:xfrm>
            <a:off x="1571604" y="1714488"/>
            <a:ext cx="6538330" cy="3970923"/>
          </a:xfr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Tymczasowy Rząd Ludowy Republiki Polskiej</a:t>
            </a:r>
            <a:endParaRPr lang="pl-PL" b="1" dirty="0"/>
          </a:p>
        </p:txBody>
      </p:sp>
      <p:pic>
        <p:nvPicPr>
          <p:cNvPr id="4" name="Symbol zastępczy zawartości 3" descr="185px-Ignacy_Daszynski01.jpg"/>
          <p:cNvPicPr>
            <a:picLocks noGrp="1" noChangeAspect="1"/>
          </p:cNvPicPr>
          <p:nvPr>
            <p:ph idx="1"/>
          </p:nvPr>
        </p:nvPicPr>
        <p:blipFill>
          <a:blip r:embed="rId2" cstate="print"/>
          <a:stretch>
            <a:fillRect/>
          </a:stretch>
        </p:blipFill>
        <p:spPr>
          <a:xfrm>
            <a:off x="2571736" y="1643050"/>
            <a:ext cx="3524275" cy="4572032"/>
          </a:xfr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Rada Narodowa </a:t>
            </a:r>
            <a:br>
              <a:rPr lang="pl-PL" b="1" dirty="0" smtClean="0"/>
            </a:br>
            <a:r>
              <a:rPr lang="pl-PL" b="1" dirty="0" smtClean="0"/>
              <a:t>Księstwa Cieszyńskiego</a:t>
            </a:r>
            <a:endParaRPr lang="pl-PL" b="1" dirty="0"/>
          </a:p>
        </p:txBody>
      </p:sp>
      <p:pic>
        <p:nvPicPr>
          <p:cNvPr id="4" name="Symbol zastępczy zawartości 3" descr="8[10].jpg"/>
          <p:cNvPicPr>
            <a:picLocks noGrp="1" noChangeAspect="1"/>
          </p:cNvPicPr>
          <p:nvPr>
            <p:ph idx="1"/>
          </p:nvPr>
        </p:nvPicPr>
        <p:blipFill>
          <a:blip r:embed="rId2" cstate="print"/>
          <a:stretch>
            <a:fillRect/>
          </a:stretch>
        </p:blipFill>
        <p:spPr>
          <a:xfrm>
            <a:off x="1181765" y="1600200"/>
            <a:ext cx="6780469" cy="4525963"/>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Komitet Narodowy Polski</a:t>
            </a:r>
            <a:endParaRPr lang="pl-PL" b="1" dirty="0"/>
          </a:p>
        </p:txBody>
      </p:sp>
      <p:pic>
        <p:nvPicPr>
          <p:cNvPr id="4" name="Symbol zastępczy zawartości 3" descr="Komitet_Narodowy_Polski_in_Paris_1918_(_Polish_National_Committee),_concerned_by_France_as_provisional_Polish_goverment.jpg"/>
          <p:cNvPicPr>
            <a:picLocks noGrp="1" noChangeAspect="1"/>
          </p:cNvPicPr>
          <p:nvPr>
            <p:ph idx="1"/>
          </p:nvPr>
        </p:nvPicPr>
        <p:blipFill>
          <a:blip r:embed="rId2" cstate="print"/>
          <a:stretch>
            <a:fillRect/>
          </a:stretch>
        </p:blipFill>
        <p:spPr>
          <a:xfrm>
            <a:off x="1643042" y="1785926"/>
            <a:ext cx="5767065" cy="3770467"/>
          </a:xfr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548681"/>
            <a:ext cx="7772400" cy="2520279"/>
          </a:xfrm>
        </p:spPr>
        <p:txBody>
          <a:bodyPr>
            <a:normAutofit/>
          </a:bodyPr>
          <a:lstStyle/>
          <a:p>
            <a:r>
              <a:rPr lang="pl-PL" b="1" dirty="0" smtClean="0"/>
              <a:t>Działalność dyplomatyczna Romana Dmowskiego podczas I wojny światowej</a:t>
            </a:r>
            <a:endParaRPr lang="pl-PL" b="1" dirty="0"/>
          </a:p>
        </p:txBody>
      </p:sp>
      <p:sp>
        <p:nvSpPr>
          <p:cNvPr id="3" name="Podtytuł 2"/>
          <p:cNvSpPr>
            <a:spLocks noGrp="1"/>
          </p:cNvSpPr>
          <p:nvPr>
            <p:ph type="subTitle" idx="1"/>
          </p:nvPr>
        </p:nvSpPr>
        <p:spPr/>
        <p:txBody>
          <a:bodyPr/>
          <a:lstStyle/>
          <a:p>
            <a:endParaRPr lang="pl-PL" dirty="0"/>
          </a:p>
        </p:txBody>
      </p:sp>
      <p:pic>
        <p:nvPicPr>
          <p:cNvPr id="4" name="Obraz 3" descr="Roman_Dmowski_in_color.jpg"/>
          <p:cNvPicPr>
            <a:picLocks noChangeAspect="1"/>
          </p:cNvPicPr>
          <p:nvPr/>
        </p:nvPicPr>
        <p:blipFill>
          <a:blip r:embed="rId2" cstate="print"/>
          <a:stretch>
            <a:fillRect/>
          </a:stretch>
        </p:blipFill>
        <p:spPr>
          <a:xfrm>
            <a:off x="3635896" y="2852936"/>
            <a:ext cx="2241731" cy="3356992"/>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620689"/>
            <a:ext cx="7772400" cy="2592287"/>
          </a:xfrm>
        </p:spPr>
        <p:txBody>
          <a:bodyPr>
            <a:normAutofit/>
          </a:bodyPr>
          <a:lstStyle/>
          <a:p>
            <a:r>
              <a:rPr lang="pl-PL" b="1" dirty="0" smtClean="0"/>
              <a:t>Działalność dyplomatyczna Ignacego Paderewskiego podczas I wojny światowej</a:t>
            </a:r>
            <a:endParaRPr lang="pl-PL" b="1" dirty="0"/>
          </a:p>
        </p:txBody>
      </p:sp>
      <p:sp>
        <p:nvSpPr>
          <p:cNvPr id="3" name="Podtytuł 2"/>
          <p:cNvSpPr>
            <a:spLocks noGrp="1"/>
          </p:cNvSpPr>
          <p:nvPr>
            <p:ph type="subTitle" idx="1"/>
          </p:nvPr>
        </p:nvSpPr>
        <p:spPr/>
        <p:txBody>
          <a:bodyPr/>
          <a:lstStyle/>
          <a:p>
            <a:endParaRPr lang="pl-PL" dirty="0"/>
          </a:p>
        </p:txBody>
      </p:sp>
      <p:pic>
        <p:nvPicPr>
          <p:cNvPr id="4" name="Obraz 3" descr="Ignacy_Paderewski_02.jpg"/>
          <p:cNvPicPr>
            <a:picLocks noChangeAspect="1"/>
          </p:cNvPicPr>
          <p:nvPr/>
        </p:nvPicPr>
        <p:blipFill>
          <a:blip r:embed="rId2" cstate="print"/>
          <a:stretch>
            <a:fillRect/>
          </a:stretch>
        </p:blipFill>
        <p:spPr>
          <a:xfrm>
            <a:off x="3131840" y="3068960"/>
            <a:ext cx="2800257" cy="3484041"/>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Powrót Józefa Piłsudskiego do kraju</a:t>
            </a:r>
            <a:endParaRPr lang="pl-PL" b="1" dirty="0"/>
          </a:p>
        </p:txBody>
      </p:sp>
      <p:pic>
        <p:nvPicPr>
          <p:cNvPr id="4" name="Symbol zastępczy zawartości 3" descr="Jozef_Pilsudski_12.12.1916.jpg"/>
          <p:cNvPicPr>
            <a:picLocks noGrp="1" noChangeAspect="1"/>
          </p:cNvPicPr>
          <p:nvPr>
            <p:ph idx="1"/>
          </p:nvPr>
        </p:nvPicPr>
        <p:blipFill>
          <a:blip r:embed="rId2" cstate="print"/>
          <a:stretch>
            <a:fillRect/>
          </a:stretch>
        </p:blipFill>
        <p:spPr>
          <a:xfrm>
            <a:off x="642910" y="1714488"/>
            <a:ext cx="7622178" cy="4771247"/>
          </a:xfr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Odzyskanie niepodległości przez Polskę dnia 11 listopada 1918 roku.</a:t>
            </a:r>
            <a:br>
              <a:rPr lang="pl-PL" b="1" dirty="0" smtClean="0"/>
            </a:br>
            <a:r>
              <a:rPr lang="pl-PL" b="1" dirty="0" smtClean="0"/>
              <a:t>Niemcy podpisują akt kapitulacji.</a:t>
            </a:r>
            <a:endParaRPr lang="pl-PL" b="1" dirty="0"/>
          </a:p>
        </p:txBody>
      </p:sp>
      <p:pic>
        <p:nvPicPr>
          <p:cNvPr id="6" name="Symbol zastępczy zawartości 3" descr="images.jpeg"/>
          <p:cNvPicPr>
            <a:picLocks noGrp="1" noChangeAspect="1"/>
          </p:cNvPicPr>
          <p:nvPr>
            <p:ph idx="1"/>
          </p:nvPr>
        </p:nvPicPr>
        <p:blipFill>
          <a:blip r:embed="rId2" cstate="print"/>
          <a:stretch>
            <a:fillRect/>
          </a:stretch>
        </p:blipFill>
        <p:spPr>
          <a:xfrm>
            <a:off x="1428728" y="1752370"/>
            <a:ext cx="6643734" cy="4461485"/>
          </a:xfr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1_listopada_650.jpg"/>
          <p:cNvPicPr>
            <a:picLocks noGrp="1" noChangeAspect="1"/>
          </p:cNvPicPr>
          <p:nvPr>
            <p:ph idx="1"/>
          </p:nvPr>
        </p:nvPicPr>
        <p:blipFill>
          <a:blip r:embed="rId2" cstate="print"/>
          <a:stretch>
            <a:fillRect/>
          </a:stretch>
        </p:blipFill>
        <p:spPr>
          <a:xfrm>
            <a:off x="1928794" y="1142984"/>
            <a:ext cx="4799145" cy="4525963"/>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1listopada2016.jpg"/>
          <p:cNvPicPr>
            <a:picLocks noGrp="1" noChangeAspect="1"/>
          </p:cNvPicPr>
          <p:nvPr>
            <p:ph idx="1"/>
          </p:nvPr>
        </p:nvPicPr>
        <p:blipFill>
          <a:blip r:embed="rId2" cstate="print"/>
          <a:stretch>
            <a:fillRect/>
          </a:stretch>
        </p:blipFill>
        <p:spPr>
          <a:xfrm>
            <a:off x="2143108" y="1142984"/>
            <a:ext cx="4525963" cy="4525963"/>
          </a:xfr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images.jpeg"/>
          <p:cNvPicPr>
            <a:picLocks noGrp="1" noChangeAspect="1"/>
          </p:cNvPicPr>
          <p:nvPr>
            <p:ph idx="1"/>
          </p:nvPr>
        </p:nvPicPr>
        <p:blipFill>
          <a:blip r:embed="rId2" cstate="print"/>
          <a:stretch>
            <a:fillRect/>
          </a:stretch>
        </p:blipFill>
        <p:spPr>
          <a:xfrm>
            <a:off x="714348" y="714356"/>
            <a:ext cx="7616115" cy="4940920"/>
          </a:xfr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920x1200.jpg"/>
          <p:cNvPicPr>
            <a:picLocks noGrp="1" noChangeAspect="1"/>
          </p:cNvPicPr>
          <p:nvPr>
            <p:ph idx="1"/>
          </p:nvPr>
        </p:nvPicPr>
        <p:blipFill>
          <a:blip r:embed="rId2" cstate="print"/>
          <a:stretch>
            <a:fillRect/>
          </a:stretch>
        </p:blipFill>
        <p:spPr>
          <a:xfrm>
            <a:off x="1151549" y="1600200"/>
            <a:ext cx="6840901" cy="4525963"/>
          </a:xfr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2016_10_27_swieto_niepodleglosci.jpg"/>
          <p:cNvPicPr>
            <a:picLocks noGrp="1" noChangeAspect="1"/>
          </p:cNvPicPr>
          <p:nvPr>
            <p:ph idx="1"/>
          </p:nvPr>
        </p:nvPicPr>
        <p:blipFill>
          <a:blip r:embed="rId2" cstate="print"/>
          <a:stretch>
            <a:fillRect/>
          </a:stretch>
        </p:blipFill>
        <p:spPr>
          <a:xfrm>
            <a:off x="1052512" y="2339181"/>
            <a:ext cx="7038975" cy="3048000"/>
          </a:xfr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niepd_2.jpg"/>
          <p:cNvPicPr>
            <a:picLocks noGrp="1" noChangeAspect="1"/>
          </p:cNvPicPr>
          <p:nvPr>
            <p:ph idx="1"/>
          </p:nvPr>
        </p:nvPicPr>
        <p:blipFill>
          <a:blip r:embed="rId2" cstate="print"/>
          <a:stretch>
            <a:fillRect/>
          </a:stretch>
        </p:blipFill>
        <p:spPr>
          <a:xfrm>
            <a:off x="785786" y="857232"/>
            <a:ext cx="7484224" cy="5244596"/>
          </a:xfr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swieto+niepodleglosci+J+Pilsudzki.gif"/>
          <p:cNvPicPr>
            <a:picLocks noGrp="1" noChangeAspect="1"/>
          </p:cNvPicPr>
          <p:nvPr>
            <p:ph idx="1"/>
          </p:nvPr>
        </p:nvPicPr>
        <p:blipFill>
          <a:blip r:embed="rId2" cstate="print"/>
          <a:stretch>
            <a:fillRect/>
          </a:stretch>
        </p:blipFill>
        <p:spPr>
          <a:xfrm>
            <a:off x="1643042" y="357166"/>
            <a:ext cx="5572163" cy="5888314"/>
          </a:xfr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sz="3600" dirty="0" smtClean="0"/>
              <a:t/>
            </a:r>
            <a:br>
              <a:rPr lang="pl-PL" sz="3600" dirty="0" smtClean="0"/>
            </a:br>
            <a:r>
              <a:rPr lang="pl-PL" sz="3600" dirty="0" smtClean="0"/>
              <a:t/>
            </a:r>
            <a:br>
              <a:rPr lang="pl-PL" sz="3600" dirty="0" smtClean="0"/>
            </a:br>
            <a:r>
              <a:rPr lang="pl-PL" sz="3600" dirty="0" smtClean="0"/>
              <a:t/>
            </a:r>
            <a:br>
              <a:rPr lang="pl-PL" sz="3600" dirty="0" smtClean="0"/>
            </a:br>
            <a:r>
              <a:rPr lang="pl-PL" sz="3600" b="1" dirty="0" smtClean="0"/>
              <a:t>Święto zostało ustanowione ustawą z 23 kwietnia 1937, zniesione ustawą Krajowej Rady Narodowej 22 lipca 1945, przywrócono je ustawą w okresie transformacji systemowej w 1989</a:t>
            </a:r>
            <a:r>
              <a:rPr lang="pl-PL" b="1" dirty="0" smtClean="0"/>
              <a:t>.</a:t>
            </a:r>
            <a:endParaRPr lang="pl-PL" b="1" dirty="0"/>
          </a:p>
        </p:txBody>
      </p:sp>
      <p:pic>
        <p:nvPicPr>
          <p:cNvPr id="5" name="Symbol zastępczy zawartości 3" descr="0cc6f322e2a62b5eeeac9f5cf0b83b2d.jpg"/>
          <p:cNvPicPr>
            <a:picLocks noChangeAspect="1"/>
          </p:cNvPicPr>
          <p:nvPr/>
        </p:nvPicPr>
        <p:blipFill>
          <a:blip r:embed="rId2" cstate="print"/>
          <a:stretch>
            <a:fillRect/>
          </a:stretch>
        </p:blipFill>
        <p:spPr>
          <a:xfrm>
            <a:off x="2928926" y="3043258"/>
            <a:ext cx="4094321" cy="3457576"/>
          </a:xfrm>
          <a:prstGeom prst="rect">
            <a:avLst/>
          </a:prstGeom>
        </p:spPr>
      </p:pic>
      <p:sp>
        <p:nvSpPr>
          <p:cNvPr id="6" name="Symbol zastępczy zawartości 5"/>
          <p:cNvSpPr>
            <a:spLocks noGrp="1"/>
          </p:cNvSpPr>
          <p:nvPr>
            <p:ph idx="1"/>
          </p:nvPr>
        </p:nvSpPr>
        <p:spPr>
          <a:xfrm>
            <a:off x="1785918" y="2857496"/>
            <a:ext cx="6900882" cy="3268667"/>
          </a:xfrm>
        </p:spPr>
        <p:txBody>
          <a:bodyPr/>
          <a:lstStyle/>
          <a:p>
            <a:endParaRPr lang="pl-PL"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Rząd Jędrzeja Moraczewskiego</a:t>
            </a:r>
            <a:endParaRPr lang="pl-PL" dirty="0"/>
          </a:p>
        </p:txBody>
      </p:sp>
      <p:pic>
        <p:nvPicPr>
          <p:cNvPr id="4" name="Symbol zastępczy zawartości 3" descr="Rzad_1918.jpg"/>
          <p:cNvPicPr>
            <a:picLocks noGrp="1" noChangeAspect="1"/>
          </p:cNvPicPr>
          <p:nvPr>
            <p:ph idx="1"/>
          </p:nvPr>
        </p:nvPicPr>
        <p:blipFill>
          <a:blip r:embed="rId2" cstate="print"/>
          <a:stretch>
            <a:fillRect/>
          </a:stretch>
        </p:blipFill>
        <p:spPr>
          <a:xfrm>
            <a:off x="1285852" y="1428736"/>
            <a:ext cx="6607245" cy="4525963"/>
          </a:xfr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a:xfrm>
            <a:off x="457200" y="785794"/>
            <a:ext cx="8229600" cy="5340369"/>
          </a:xfrm>
        </p:spPr>
        <p:txBody>
          <a:bodyPr>
            <a:noAutofit/>
          </a:bodyPr>
          <a:lstStyle/>
          <a:p>
            <a:r>
              <a:rPr lang="pl-PL" sz="1600" b="1" dirty="0" smtClean="0"/>
              <a:t>Rząd Jędrzeja Moraczewskiego</a:t>
            </a:r>
            <a:r>
              <a:rPr lang="pl-PL" sz="1600" dirty="0" smtClean="0"/>
              <a:t> – gabinet pod kierownictwem socjalistycznego premiera Jędrzeja Moraczewskiego, utworzony 17 listopada 1918 przez Józefa Piłsudskiego. Pod względem organizacyjnym i prawnym kontynuował prace powołanego przez Radę Regencyjną prowizorium rządowego Władysława Wróblewskiego Politycznie był częściowo kontynuacją rządu lubelskiego Ignacego Daszyńskiego,  który podporządkował się Józefowi Piłsudskiemu Gabinet ten ogłosił m.in. powszechne prawo wyborcze (obejmujące również kobiety), ustanowił ośmiogodzinny dzień pracy, zagwarantował legalność związków zawodowych i prawo do strajku, wprowadził inspekcję pracy oraz ubezpieczenia chorobowe. 20 listopada 1918 roku ogłosił swój program, zakładający przebudowę ustroju gospodarczego i społecznego wedle doktryny socjalistycznej, zapowiadając wywłaszczenie wielkiej własności ziemskiej i oddanie jej w ręce ludu pracującego pod kontrolą państwową, upaństwowienie kopalń i całego przemysłu. Jedynym posłem zagranicznym akredytowanym przez rząd Moraczewskiego był poseł niemiecki Harry </a:t>
            </a:r>
            <a:r>
              <a:rPr lang="pl-PL" sz="1600" dirty="0" err="1" smtClean="0"/>
              <a:t>Kessler</a:t>
            </a:r>
            <a:r>
              <a:rPr lang="pl-PL" sz="1600" baseline="30000" dirty="0" smtClean="0"/>
              <a:t>.</a:t>
            </a:r>
            <a:r>
              <a:rPr lang="pl-PL" sz="1600" dirty="0" smtClean="0"/>
              <a:t> Rząd ustąpił 16 stycznia 1919 po konsultacjach z Piłsudskim, który dążył do porozumienia z prawicą oraz uspokojenia sytuacji w niepodległej Polsce. Endecja uważała bowiem gabinet Moraczewskiego za zbyt radykalny, zaś jej zwolennicy odmawiali wykonywania jego poleceń (m.in. płacenia podatków). Według Stanisława </a:t>
            </a:r>
            <a:r>
              <a:rPr lang="pl-PL" sz="1600" dirty="0" err="1" smtClean="0"/>
              <a:t>Głąbińskiego</a:t>
            </a:r>
            <a:r>
              <a:rPr lang="pl-PL" sz="1600" dirty="0" smtClean="0"/>
              <a:t> polityka Narodowej Demokracji, rząd Moraczewskiego stanowczo sprzeciwiał się rekrutacji i tworzeniu armii polskiej, pragnął po­przestać na </a:t>
            </a:r>
            <a:r>
              <a:rPr lang="pl-PL" sz="1600" i="1" dirty="0" smtClean="0"/>
              <a:t>milicji ludowej, </a:t>
            </a:r>
            <a:r>
              <a:rPr lang="pl-PL" sz="1600" dirty="0" smtClean="0"/>
              <a:t> która w jego opinii była bojówką socjalistyczną, organizowaną z żywiołów niekarnych</a:t>
            </a:r>
            <a:r>
              <a:rPr lang="pl-PL" sz="1600" baseline="30000" dirty="0" smtClean="0">
                <a:hlinkClick r:id="rId2"/>
              </a:rPr>
              <a:t>[3]</a:t>
            </a:r>
            <a:r>
              <a:rPr lang="pl-PL" sz="1600" dirty="0" smtClean="0"/>
              <a:t>. Także w krajach Ententy niechętnie widziano rząd składający się z byłych sojuszników Niemiec.</a:t>
            </a:r>
            <a:endParaRPr lang="pl-PL" sz="16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
            </a:r>
            <a:br>
              <a:rPr lang="pl-PL" b="1" dirty="0" smtClean="0"/>
            </a:br>
            <a:r>
              <a:rPr lang="pl-PL" b="1" dirty="0" smtClean="0"/>
              <a:t/>
            </a:r>
            <a:br>
              <a:rPr lang="pl-PL" b="1" dirty="0" smtClean="0"/>
            </a:br>
            <a:r>
              <a:rPr lang="pl-PL" b="1" dirty="0" smtClean="0"/>
              <a:t/>
            </a:r>
            <a:br>
              <a:rPr lang="pl-PL" b="1" dirty="0" smtClean="0"/>
            </a:br>
            <a:r>
              <a:rPr lang="pl-PL" b="1" dirty="0" smtClean="0"/>
              <a:t/>
            </a:r>
            <a:br>
              <a:rPr lang="pl-PL" b="1" dirty="0" smtClean="0"/>
            </a:br>
            <a:r>
              <a:rPr lang="pl-PL" b="1" dirty="0" smtClean="0"/>
              <a:t>Wybory do Sejmu Ustawodawczego i uchwalenie Małej Konstytucji w 1919 roku</a:t>
            </a:r>
            <a:br>
              <a:rPr lang="pl-PL" b="1" dirty="0" smtClean="0"/>
            </a:br>
            <a:r>
              <a:rPr lang="pl-PL" b="1" dirty="0" smtClean="0"/>
              <a:t/>
            </a:r>
            <a:br>
              <a:rPr lang="pl-PL" b="1" dirty="0" smtClean="0"/>
            </a:br>
            <a:endParaRPr lang="pl-PL" b="1" dirty="0"/>
          </a:p>
        </p:txBody>
      </p:sp>
      <p:sp>
        <p:nvSpPr>
          <p:cNvPr id="3" name="Symbol zastępczy zawartości 2"/>
          <p:cNvSpPr>
            <a:spLocks noGrp="1"/>
          </p:cNvSpPr>
          <p:nvPr>
            <p:ph idx="1"/>
          </p:nvPr>
        </p:nvSpPr>
        <p:spPr/>
        <p:txBody>
          <a:bodyPr>
            <a:normAutofit/>
          </a:bodyPr>
          <a:lstStyle/>
          <a:p>
            <a:r>
              <a:rPr lang="pl-PL" sz="2800" dirty="0" smtClean="0"/>
              <a:t/>
            </a:r>
            <a:br>
              <a:rPr lang="pl-PL" sz="2800" dirty="0" smtClean="0"/>
            </a:br>
            <a:r>
              <a:rPr lang="pl-PL" sz="2800" dirty="0" smtClean="0"/>
              <a:t/>
            </a:r>
            <a:br>
              <a:rPr lang="pl-PL" sz="2800" dirty="0" smtClean="0"/>
            </a:br>
            <a:r>
              <a:rPr lang="pl-PL" sz="2800" dirty="0" smtClean="0"/>
              <a:t/>
            </a:r>
            <a:br>
              <a:rPr lang="pl-PL" sz="2800" dirty="0" smtClean="0"/>
            </a:br>
            <a:r>
              <a:rPr lang="pl-PL" sz="2800" dirty="0" smtClean="0"/>
              <a:t>Mała Konstytucja wprowadzała w Polsce system rządów komitetowych</a:t>
            </a:r>
            <a:r>
              <a:rPr lang="pl-PL" sz="2800" baseline="30000" dirty="0" smtClean="0"/>
              <a:t> </a:t>
            </a:r>
            <a:r>
              <a:rPr lang="pl-PL" sz="2800" dirty="0" smtClean="0"/>
              <a:t>– najwyższą władzę w państwie stanowił Sejm Ustawodawczy, którego </a:t>
            </a:r>
            <a:r>
              <a:rPr lang="pl-PL" sz="2800" i="1" dirty="0" smtClean="0"/>
              <a:t>wolę</a:t>
            </a:r>
            <a:r>
              <a:rPr lang="pl-PL" sz="2800" dirty="0" smtClean="0"/>
              <a:t> wykonywać miał Naczelnik Państwa oraz Rada Ministrów, jako swoisty komitet pozbawiony własnych, niezależnych od parlamentu uprawnień.</a:t>
            </a:r>
            <a:endParaRPr lang="pl-PL" sz="28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14 punktów Thomasa W. Wilsona. Konferencja w Wersalu w latach 1919-1920</a:t>
            </a:r>
            <a:endParaRPr lang="pl-PL" b="1" dirty="0"/>
          </a:p>
        </p:txBody>
      </p:sp>
      <p:pic>
        <p:nvPicPr>
          <p:cNvPr id="4" name="Symbol zastępczy zawartości 3" descr="220px-Thomas_Woodrow_Wilson,_Harris_&amp;_Ewing_bw_photo_portrait,_1919.jpg"/>
          <p:cNvPicPr>
            <a:picLocks noGrp="1" noChangeAspect="1"/>
          </p:cNvPicPr>
          <p:nvPr>
            <p:ph idx="1"/>
          </p:nvPr>
        </p:nvPicPr>
        <p:blipFill>
          <a:blip r:embed="rId2" cstate="print"/>
          <a:stretch>
            <a:fillRect/>
          </a:stretch>
        </p:blipFill>
        <p:spPr>
          <a:xfrm>
            <a:off x="3071802" y="1859312"/>
            <a:ext cx="3111512" cy="4709698"/>
          </a:xfr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200px-Big_four.jpg"/>
          <p:cNvPicPr>
            <a:picLocks noGrp="1" noChangeAspect="1"/>
          </p:cNvPicPr>
          <p:nvPr>
            <p:ph idx="1"/>
          </p:nvPr>
        </p:nvPicPr>
        <p:blipFill>
          <a:blip r:embed="rId2" cstate="print"/>
          <a:stretch>
            <a:fillRect/>
          </a:stretch>
        </p:blipFill>
        <p:spPr>
          <a:xfrm>
            <a:off x="928662" y="642918"/>
            <a:ext cx="7373726" cy="5659335"/>
          </a:xfr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Walka o granicę. </a:t>
            </a:r>
            <a:br>
              <a:rPr lang="pl-PL" b="1" dirty="0" smtClean="0"/>
            </a:br>
            <a:r>
              <a:rPr lang="pl-PL" b="1" dirty="0" smtClean="0"/>
              <a:t>Wojna polsko-ukraińska.</a:t>
            </a:r>
            <a:endParaRPr lang="pl-PL" b="1" dirty="0"/>
          </a:p>
        </p:txBody>
      </p:sp>
      <p:pic>
        <p:nvPicPr>
          <p:cNvPr id="4" name="Symbol zastępczy zawartości 3" descr="Orleta_-_obrona_cmentarza._Wojciech_Kossak.jpg"/>
          <p:cNvPicPr>
            <a:picLocks noGrp="1" noChangeAspect="1"/>
          </p:cNvPicPr>
          <p:nvPr>
            <p:ph idx="1"/>
          </p:nvPr>
        </p:nvPicPr>
        <p:blipFill>
          <a:blip r:embed="rId2" cstate="print"/>
          <a:stretch>
            <a:fillRect/>
          </a:stretch>
        </p:blipFill>
        <p:spPr>
          <a:xfrm>
            <a:off x="1571604" y="2071678"/>
            <a:ext cx="6037977" cy="4525963"/>
          </a:xfr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Polish_Supreme_Command_of_Lwów_defence_in_1918.PNG"/>
          <p:cNvPicPr>
            <a:picLocks noGrp="1" noChangeAspect="1"/>
          </p:cNvPicPr>
          <p:nvPr>
            <p:ph idx="1"/>
          </p:nvPr>
        </p:nvPicPr>
        <p:blipFill>
          <a:blip r:embed="rId2" cstate="print"/>
          <a:stretch>
            <a:fillRect/>
          </a:stretch>
        </p:blipFill>
        <p:spPr>
          <a:xfrm>
            <a:off x="428596" y="1357298"/>
            <a:ext cx="8229600" cy="4421393"/>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800px-Luetzenhofer_Friedhof_029.JPG"/>
          <p:cNvPicPr>
            <a:picLocks noGrp="1" noChangeAspect="1"/>
          </p:cNvPicPr>
          <p:nvPr>
            <p:ph idx="1"/>
          </p:nvPr>
        </p:nvPicPr>
        <p:blipFill>
          <a:blip r:embed="rId2" cstate="print"/>
          <a:stretch>
            <a:fillRect/>
          </a:stretch>
        </p:blipFill>
        <p:spPr>
          <a:xfrm>
            <a:off x="1357290" y="1000108"/>
            <a:ext cx="6463245" cy="4847434"/>
          </a:xfr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Walka o granicę. </a:t>
            </a:r>
            <a:br>
              <a:rPr lang="pl-PL" b="1" dirty="0" smtClean="0"/>
            </a:br>
            <a:r>
              <a:rPr lang="pl-PL" b="1" dirty="0" smtClean="0"/>
              <a:t>Powstanie wielkopolskie z lat 1918-1919</a:t>
            </a:r>
            <a:endParaRPr lang="pl-PL" b="1" dirty="0"/>
          </a:p>
        </p:txBody>
      </p:sp>
      <p:pic>
        <p:nvPicPr>
          <p:cNvPr id="4" name="Symbol zastępczy zawartości 3" descr="Powstancy_Wlkp.jpg"/>
          <p:cNvPicPr>
            <a:picLocks noGrp="1" noChangeAspect="1"/>
          </p:cNvPicPr>
          <p:nvPr>
            <p:ph idx="1"/>
          </p:nvPr>
        </p:nvPicPr>
        <p:blipFill>
          <a:blip r:embed="rId2" cstate="print"/>
          <a:stretch>
            <a:fillRect/>
          </a:stretch>
        </p:blipFill>
        <p:spPr>
          <a:xfrm>
            <a:off x="1928794" y="2000240"/>
            <a:ext cx="5434034" cy="3502184"/>
          </a:xfr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800px-Pomnik_Powstańców_Wlkp_Poznań_detal.jpg"/>
          <p:cNvPicPr>
            <a:picLocks noGrp="1" noChangeAspect="1"/>
          </p:cNvPicPr>
          <p:nvPr>
            <p:ph idx="1"/>
          </p:nvPr>
        </p:nvPicPr>
        <p:blipFill>
          <a:blip r:embed="rId2" cstate="print"/>
          <a:stretch>
            <a:fillRect/>
          </a:stretch>
        </p:blipFill>
        <p:spPr>
          <a:xfrm>
            <a:off x="1857356" y="285728"/>
            <a:ext cx="4750734" cy="6336291"/>
          </a:xfr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Leon_Prauzinski_Szturm_na_Prezydium_Policji_1918.jpg"/>
          <p:cNvPicPr>
            <a:picLocks noGrp="1" noChangeAspect="1"/>
          </p:cNvPicPr>
          <p:nvPr>
            <p:ph idx="1"/>
          </p:nvPr>
        </p:nvPicPr>
        <p:blipFill>
          <a:blip r:embed="rId2" cstate="print"/>
          <a:stretch>
            <a:fillRect/>
          </a:stretch>
        </p:blipFill>
        <p:spPr>
          <a:xfrm>
            <a:off x="1142976" y="1428736"/>
            <a:ext cx="6643714" cy="4296268"/>
          </a:xfr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Walka o granicę państwa. </a:t>
            </a:r>
            <a:br>
              <a:rPr lang="pl-PL" b="1" dirty="0" smtClean="0"/>
            </a:br>
            <a:r>
              <a:rPr lang="pl-PL" b="1" dirty="0" smtClean="0"/>
              <a:t>Powstania śląskie w latach 1919-1921.</a:t>
            </a:r>
            <a:endParaRPr lang="pl-PL" b="1" dirty="0"/>
          </a:p>
        </p:txBody>
      </p:sp>
      <p:pic>
        <p:nvPicPr>
          <p:cNvPr id="4" name="Symbol zastępczy zawartości 3" descr="200px-Polish_Silesia_insurgents.PNG"/>
          <p:cNvPicPr>
            <a:picLocks noGrp="1" noChangeAspect="1"/>
          </p:cNvPicPr>
          <p:nvPr>
            <p:ph idx="1"/>
          </p:nvPr>
        </p:nvPicPr>
        <p:blipFill>
          <a:blip r:embed="rId2" cstate="print"/>
          <a:stretch>
            <a:fillRect/>
          </a:stretch>
        </p:blipFill>
        <p:spPr>
          <a:xfrm>
            <a:off x="1571604" y="1928802"/>
            <a:ext cx="5698953" cy="4359698"/>
          </a:xfr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200px-Silesian_Insurgents_Monument_(3).jpg"/>
          <p:cNvPicPr>
            <a:picLocks noGrp="1" noChangeAspect="1"/>
          </p:cNvPicPr>
          <p:nvPr>
            <p:ph idx="1"/>
          </p:nvPr>
        </p:nvPicPr>
        <p:blipFill>
          <a:blip r:embed="rId2" cstate="print"/>
          <a:stretch>
            <a:fillRect/>
          </a:stretch>
        </p:blipFill>
        <p:spPr>
          <a:xfrm>
            <a:off x="2500298" y="642918"/>
            <a:ext cx="4071966" cy="5436074"/>
          </a:xfr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t>Walka o granicę państwa. </a:t>
            </a:r>
            <a:br>
              <a:rPr lang="pl-PL" b="1" dirty="0" smtClean="0"/>
            </a:br>
            <a:r>
              <a:rPr lang="pl-PL" b="1" dirty="0" smtClean="0"/>
              <a:t>Wojna polsko-bolszewicka w latach 1919-1921.</a:t>
            </a:r>
            <a:endParaRPr lang="pl-PL" b="1" dirty="0"/>
          </a:p>
        </p:txBody>
      </p:sp>
      <p:pic>
        <p:nvPicPr>
          <p:cNvPr id="4" name="Symbol zastępczy zawartości 3" descr="Bij_Bolszewika.jpg"/>
          <p:cNvPicPr>
            <a:picLocks noGrp="1" noChangeAspect="1"/>
          </p:cNvPicPr>
          <p:nvPr>
            <p:ph idx="1"/>
          </p:nvPr>
        </p:nvPicPr>
        <p:blipFill>
          <a:blip r:embed="rId2" cstate="print"/>
          <a:stretch>
            <a:fillRect/>
          </a:stretch>
        </p:blipFill>
        <p:spPr>
          <a:xfrm>
            <a:off x="2857488" y="1714488"/>
            <a:ext cx="3286148" cy="4408006"/>
          </a:xfrm>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d19i0073.jpg"/>
          <p:cNvPicPr>
            <a:picLocks noGrp="1" noChangeAspect="1"/>
          </p:cNvPicPr>
          <p:nvPr>
            <p:ph idx="1"/>
          </p:nvPr>
        </p:nvPicPr>
        <p:blipFill>
          <a:blip r:embed="rId2" cstate="print"/>
          <a:stretch>
            <a:fillRect/>
          </a:stretch>
        </p:blipFill>
        <p:spPr>
          <a:xfrm>
            <a:off x="571472" y="1000108"/>
            <a:ext cx="7945586" cy="4592901"/>
          </a:xfr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doc_4226_0.jpg"/>
          <p:cNvPicPr>
            <a:picLocks noGrp="1" noChangeAspect="1"/>
          </p:cNvPicPr>
          <p:nvPr>
            <p:ph idx="1"/>
          </p:nvPr>
        </p:nvPicPr>
        <p:blipFill>
          <a:blip r:embed="rId2" cstate="print"/>
          <a:stretch>
            <a:fillRect/>
          </a:stretch>
        </p:blipFill>
        <p:spPr>
          <a:xfrm>
            <a:off x="1142976" y="1142984"/>
            <a:ext cx="6871401" cy="4525963"/>
          </a:xfr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Bitwa-warszawska-1920_7.jpg"/>
          <p:cNvPicPr>
            <a:picLocks noGrp="1" noChangeAspect="1"/>
          </p:cNvPicPr>
          <p:nvPr>
            <p:ph idx="1"/>
          </p:nvPr>
        </p:nvPicPr>
        <p:blipFill>
          <a:blip r:embed="rId2" cstate="print"/>
          <a:stretch>
            <a:fillRect/>
          </a:stretch>
        </p:blipFill>
        <p:spPr>
          <a:xfrm>
            <a:off x="785786" y="1000108"/>
            <a:ext cx="7315462" cy="4591859"/>
          </a:xfrm>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Walka o granicę. </a:t>
            </a:r>
            <a:br>
              <a:rPr lang="pl-PL" dirty="0" smtClean="0"/>
            </a:br>
            <a:r>
              <a:rPr lang="pl-PL" dirty="0" smtClean="0"/>
              <a:t>Bunt Żeligowskiego</a:t>
            </a:r>
            <a:endParaRPr lang="pl-PL" dirty="0"/>
          </a:p>
        </p:txBody>
      </p:sp>
      <p:pic>
        <p:nvPicPr>
          <p:cNvPr id="4" name="Symbol zastępczy zawartości 3" descr="Polish_soldiers_in_Vilnius_1920.png"/>
          <p:cNvPicPr>
            <a:picLocks noGrp="1" noChangeAspect="1"/>
          </p:cNvPicPr>
          <p:nvPr>
            <p:ph idx="1"/>
          </p:nvPr>
        </p:nvPicPr>
        <p:blipFill>
          <a:blip r:embed="rId2" cstate="print"/>
          <a:stretch>
            <a:fillRect/>
          </a:stretch>
        </p:blipFill>
        <p:spPr>
          <a:xfrm>
            <a:off x="1571604" y="1785926"/>
            <a:ext cx="5954489" cy="3262894"/>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250px-Zeligowski_LOC_31862u.jpg"/>
          <p:cNvPicPr>
            <a:picLocks noGrp="1" noChangeAspect="1"/>
          </p:cNvPicPr>
          <p:nvPr>
            <p:ph idx="1"/>
          </p:nvPr>
        </p:nvPicPr>
        <p:blipFill>
          <a:blip r:embed="rId2" cstate="print"/>
          <a:stretch>
            <a:fillRect/>
          </a:stretch>
        </p:blipFill>
        <p:spPr>
          <a:xfrm>
            <a:off x="2143108" y="785794"/>
            <a:ext cx="4616072" cy="5354644"/>
          </a:xfr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II Rzeczpospolita Polska</a:t>
            </a:r>
            <a:endParaRPr lang="pl-PL" b="1" dirty="0"/>
          </a:p>
        </p:txBody>
      </p:sp>
      <p:pic>
        <p:nvPicPr>
          <p:cNvPr id="4" name="Symbol zastępczy zawartości 3" descr="foto4.jpg"/>
          <p:cNvPicPr>
            <a:picLocks noGrp="1" noChangeAspect="1"/>
          </p:cNvPicPr>
          <p:nvPr>
            <p:ph idx="1"/>
          </p:nvPr>
        </p:nvPicPr>
        <p:blipFill>
          <a:blip r:embed="rId2" cstate="print"/>
          <a:stretch>
            <a:fillRect/>
          </a:stretch>
        </p:blipFill>
        <p:spPr>
          <a:xfrm>
            <a:off x="2928926" y="1714488"/>
            <a:ext cx="3265954" cy="4185625"/>
          </a:xfrm>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Poland1939_physical.jpg"/>
          <p:cNvPicPr>
            <a:picLocks noGrp="1" noChangeAspect="1"/>
          </p:cNvPicPr>
          <p:nvPr>
            <p:ph idx="1"/>
          </p:nvPr>
        </p:nvPicPr>
        <p:blipFill>
          <a:blip r:embed="rId2" cstate="print"/>
          <a:stretch>
            <a:fillRect/>
          </a:stretch>
        </p:blipFill>
        <p:spPr>
          <a:xfrm>
            <a:off x="1071538" y="714356"/>
            <a:ext cx="7009560" cy="5268931"/>
          </a:xfrm>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4c26d418888b4afe8d5ba296996f96d9.jpg"/>
          <p:cNvPicPr>
            <a:picLocks noGrp="1" noChangeAspect="1"/>
          </p:cNvPicPr>
          <p:nvPr>
            <p:ph idx="1"/>
          </p:nvPr>
        </p:nvPicPr>
        <p:blipFill>
          <a:blip r:embed="rId2" cstate="print"/>
          <a:stretch>
            <a:fillRect/>
          </a:stretch>
        </p:blipFill>
        <p:spPr>
          <a:xfrm>
            <a:off x="785786" y="642918"/>
            <a:ext cx="7608148" cy="5072098"/>
          </a:xfrm>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5400" b="1" dirty="0" smtClean="0"/>
              <a:t>Koniec</a:t>
            </a:r>
            <a:endParaRPr lang="pl-PL" sz="5400" b="1" dirty="0"/>
          </a:p>
        </p:txBody>
      </p:sp>
      <p:sp>
        <p:nvSpPr>
          <p:cNvPr id="3" name="Symbol zastępczy zawartości 2"/>
          <p:cNvSpPr>
            <a:spLocks noGrp="1"/>
          </p:cNvSpPr>
          <p:nvPr>
            <p:ph idx="1"/>
          </p:nvPr>
        </p:nvSpPr>
        <p:spPr/>
        <p:txBody>
          <a:bodyPr/>
          <a:lstStyle/>
          <a:p>
            <a:endParaRPr lang="pl-PL"/>
          </a:p>
        </p:txBody>
      </p:sp>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TotalTime>
  <Words>505</Words>
  <Application>Microsoft Office PowerPoint</Application>
  <PresentationFormat>Pokaz na ekranie (4:3)</PresentationFormat>
  <Paragraphs>64</Paragraphs>
  <Slides>103</Slides>
  <Notes>0</Notes>
  <HiddenSlides>0</HiddenSlides>
  <MMClips>0</MMClips>
  <ScaleCrop>false</ScaleCrop>
  <HeadingPairs>
    <vt:vector size="4" baseType="variant">
      <vt:variant>
        <vt:lpstr>Motyw</vt:lpstr>
      </vt:variant>
      <vt:variant>
        <vt:i4>1</vt:i4>
      </vt:variant>
      <vt:variant>
        <vt:lpstr>Tytuły slajdów</vt:lpstr>
      </vt:variant>
      <vt:variant>
        <vt:i4>103</vt:i4>
      </vt:variant>
    </vt:vector>
  </HeadingPairs>
  <TitlesOfParts>
    <vt:vector size="104" baseType="lpstr">
      <vt:lpstr>Motyw pakietu Office</vt:lpstr>
      <vt:lpstr>Prezentacja Od rozbiorów do wolności. </vt:lpstr>
      <vt:lpstr>Droga Polaków od upadku ich państwa do odzyskania niepodległości oraz ukształtowania się granic II Rzeczpospolitej Polski</vt:lpstr>
      <vt:lpstr>Rozbiory Polski w XVIII wieku. Upadek Polski w 1795 roku </vt:lpstr>
      <vt:lpstr>Slajd 4</vt:lpstr>
      <vt:lpstr>Slajd 5</vt:lpstr>
      <vt:lpstr>Slajd 6</vt:lpstr>
      <vt:lpstr>  Walki Polaków u boku Napoleona I. Powstanie ,,Mazurka Dąbrowskiego”. Utworzenie Księstwa Warszawskiego w 1807 roku.</vt:lpstr>
      <vt:lpstr>Slajd 8</vt:lpstr>
      <vt:lpstr>Klęska Napoleona. Kongres wiedeński. Utworzenie Królestwa Polskiego w 1815 roku</vt:lpstr>
      <vt:lpstr>Slajd 10</vt:lpstr>
      <vt:lpstr>Slajd 11</vt:lpstr>
      <vt:lpstr>Powstanie listopadowe w 1830 i 1831 roku.</vt:lpstr>
      <vt:lpstr>Slajd 13</vt:lpstr>
      <vt:lpstr>Dowódcy powstania listopadowego</vt:lpstr>
      <vt:lpstr>Józef Chłopicki</vt:lpstr>
      <vt:lpstr>Jan Skrzynecki</vt:lpstr>
      <vt:lpstr>Jan Krukowiecki</vt:lpstr>
      <vt:lpstr>Maciej Rybiński</vt:lpstr>
      <vt:lpstr>Wielka Emigracja po powstaniu listopadowym. </vt:lpstr>
      <vt:lpstr>Artyście tworzący na emigracji</vt:lpstr>
      <vt:lpstr>Fryderyk Chopin</vt:lpstr>
      <vt:lpstr>Adam Mickiewicz</vt:lpstr>
      <vt:lpstr>Juliusz Słowacki</vt:lpstr>
      <vt:lpstr>Cyprian Kamil Norwid</vt:lpstr>
      <vt:lpstr>Powstanie krakowskie w 1846 roku.</vt:lpstr>
      <vt:lpstr>Rabacja w Galicji w 1846 roku.</vt:lpstr>
      <vt:lpstr>Powstanie styczniowe w 1863 roku oraz 1864 roku.</vt:lpstr>
      <vt:lpstr>Slajd 28</vt:lpstr>
      <vt:lpstr>Dowódcy powstania styczniowego.</vt:lpstr>
      <vt:lpstr>Romuald Traugutt</vt:lpstr>
      <vt:lpstr>Ludwik Mierosławski</vt:lpstr>
      <vt:lpstr>Marian Langiewicz</vt:lpstr>
      <vt:lpstr>   Artyści polscy tworzący po upadku powstania styczniowego. W swoich dziełach często przedstawiali wielkie chwile w historii Polski.</vt:lpstr>
      <vt:lpstr>Henryk Sienkiewicz</vt:lpstr>
      <vt:lpstr>Eliza Orzeszkowa</vt:lpstr>
      <vt:lpstr>Bolesław Prus</vt:lpstr>
      <vt:lpstr>Władysław Reymont</vt:lpstr>
      <vt:lpstr>Stanisław Wyspiański</vt:lpstr>
      <vt:lpstr>Stefan Żeromski</vt:lpstr>
      <vt:lpstr>Wojciech Kossak</vt:lpstr>
      <vt:lpstr>Maksymilian Gierymski</vt:lpstr>
      <vt:lpstr>Jan Matejko</vt:lpstr>
      <vt:lpstr>Dzieła Jana Matejki</vt:lpstr>
      <vt:lpstr>Slajd 44</vt:lpstr>
      <vt:lpstr>Slajd 45</vt:lpstr>
      <vt:lpstr>Slajd 46</vt:lpstr>
      <vt:lpstr>Slajd 47</vt:lpstr>
      <vt:lpstr>Slajd 48</vt:lpstr>
      <vt:lpstr>Slajd 49</vt:lpstr>
      <vt:lpstr>Slajd 50</vt:lpstr>
      <vt:lpstr>Wóz Drzymały – symbol oporu Polaków przeciwko germanizacji w zaborze pruskim</vt:lpstr>
      <vt:lpstr>I wojna światowa w latach 1914-1918 Państwa zaborcze stają po przeciwnych stronach.</vt:lpstr>
      <vt:lpstr>I wojna światowa 1914-1918</vt:lpstr>
      <vt:lpstr>Slajd 54</vt:lpstr>
      <vt:lpstr>Slajd 55</vt:lpstr>
      <vt:lpstr>Rewolucja w Rosji w 1917 roku</vt:lpstr>
      <vt:lpstr>Podpisanie aktu kapitulacji przez Cesarstwo Niemieckie dnia 11 listopada 1918 roku. </vt:lpstr>
      <vt:lpstr>Slajd 58</vt:lpstr>
      <vt:lpstr>       Ośrodki polskości w 1918 roku: -Rada Regencyjna -Polska Komisja Likwidacyjna -Naczelna Rada Ludowa -Tymczasowy Rząd Ludowy Republiki Polskiej -Rada Narodowa Księstwa Cieszyńskiego -Narodowy Komitet Polski w Paryżu</vt:lpstr>
      <vt:lpstr>Rada Regencyjna</vt:lpstr>
      <vt:lpstr>Slajd 61</vt:lpstr>
      <vt:lpstr>Slajd 62</vt:lpstr>
      <vt:lpstr>Slajd 63</vt:lpstr>
      <vt:lpstr>Polska Komisja Likwidacyjna</vt:lpstr>
      <vt:lpstr>Naczelna Rada Ludowa</vt:lpstr>
      <vt:lpstr>Tymczasowy Rząd Ludowy Republiki Polskiej</vt:lpstr>
      <vt:lpstr>Rada Narodowa  Księstwa Cieszyńskiego</vt:lpstr>
      <vt:lpstr>Komitet Narodowy Polski</vt:lpstr>
      <vt:lpstr>Działalność dyplomatyczna Romana Dmowskiego podczas I wojny światowej</vt:lpstr>
      <vt:lpstr>Działalność dyplomatyczna Ignacego Paderewskiego podczas I wojny światowej</vt:lpstr>
      <vt:lpstr>Powrót Józefa Piłsudskiego do kraju</vt:lpstr>
      <vt:lpstr>Odzyskanie niepodległości przez Polskę dnia 11 listopada 1918 roku. Niemcy podpisują akt kapitulacji.</vt:lpstr>
      <vt:lpstr>Slajd 73</vt:lpstr>
      <vt:lpstr>Slajd 74</vt:lpstr>
      <vt:lpstr>Slajd 75</vt:lpstr>
      <vt:lpstr>Slajd 76</vt:lpstr>
      <vt:lpstr>Slajd 77</vt:lpstr>
      <vt:lpstr>Slajd 78</vt:lpstr>
      <vt:lpstr>Slajd 79</vt:lpstr>
      <vt:lpstr>   Święto zostało ustanowione ustawą z 23 kwietnia 1937, zniesione ustawą Krajowej Rady Narodowej 22 lipca 1945, przywrócono je ustawą w okresie transformacji systemowej w 1989.</vt:lpstr>
      <vt:lpstr>Rząd Jędrzeja Moraczewskiego</vt:lpstr>
      <vt:lpstr>Slajd 82</vt:lpstr>
      <vt:lpstr>    Wybory do Sejmu Ustawodawczego i uchwalenie Małej Konstytucji w 1919 roku  </vt:lpstr>
      <vt:lpstr>14 punktów Thomasa W. Wilsona. Konferencja w Wersalu w latach 1919-1920</vt:lpstr>
      <vt:lpstr>Slajd 85</vt:lpstr>
      <vt:lpstr>Walka o granicę.  Wojna polsko-ukraińska.</vt:lpstr>
      <vt:lpstr>Slajd 87</vt:lpstr>
      <vt:lpstr>Slajd 88</vt:lpstr>
      <vt:lpstr>Walka o granicę.  Powstanie wielkopolskie z lat 1918-1919</vt:lpstr>
      <vt:lpstr>Slajd 90</vt:lpstr>
      <vt:lpstr>Slajd 91</vt:lpstr>
      <vt:lpstr>Walka o granicę państwa.  Powstania śląskie w latach 1919-1921.</vt:lpstr>
      <vt:lpstr>Slajd 93</vt:lpstr>
      <vt:lpstr>Walka o granicę państwa.  Wojna polsko-bolszewicka w latach 1919-1921.</vt:lpstr>
      <vt:lpstr>Slajd 95</vt:lpstr>
      <vt:lpstr>Slajd 96</vt:lpstr>
      <vt:lpstr>Slajd 97</vt:lpstr>
      <vt:lpstr>Walka o granicę.  Bunt Żeligowskiego</vt:lpstr>
      <vt:lpstr>Slajd 99</vt:lpstr>
      <vt:lpstr>II Rzeczpospolita Polska</vt:lpstr>
      <vt:lpstr>Slajd 101</vt:lpstr>
      <vt:lpstr>Slajd 102</vt:lpstr>
      <vt:lpstr>Koniec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Starożytny Egipt</dc:title>
  <dc:creator>Lenovo</dc:creator>
  <cp:lastModifiedBy>ew</cp:lastModifiedBy>
  <cp:revision>96</cp:revision>
  <dcterms:created xsi:type="dcterms:W3CDTF">2017-10-22T14:15:46Z</dcterms:created>
  <dcterms:modified xsi:type="dcterms:W3CDTF">2021-11-18T08:23:15Z</dcterms:modified>
</cp:coreProperties>
</file>